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3"/>
  </p:notesMasterIdLst>
  <p:sldIdLst>
    <p:sldId id="256" r:id="rId3"/>
    <p:sldId id="259" r:id="rId4"/>
    <p:sldId id="262" r:id="rId5"/>
    <p:sldId id="260" r:id="rId6"/>
    <p:sldId id="264" r:id="rId7"/>
    <p:sldId id="266" r:id="rId8"/>
    <p:sldId id="267" r:id="rId9"/>
    <p:sldId id="268" r:id="rId10"/>
    <p:sldId id="270" r:id="rId11"/>
    <p:sldId id="271" r:id="rId12"/>
    <p:sldId id="272" r:id="rId13"/>
    <p:sldId id="273" r:id="rId14"/>
    <p:sldId id="274" r:id="rId15"/>
    <p:sldId id="275" r:id="rId16"/>
    <p:sldId id="276" r:id="rId17"/>
    <p:sldId id="278" r:id="rId18"/>
    <p:sldId id="277" r:id="rId19"/>
    <p:sldId id="280" r:id="rId20"/>
    <p:sldId id="282" r:id="rId21"/>
    <p:sldId id="281" r:id="rId22"/>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5"/>
    <p:restoredTop sz="89384" autoAdjust="0"/>
  </p:normalViewPr>
  <p:slideViewPr>
    <p:cSldViewPr snapToGrid="0">
      <p:cViewPr varScale="1">
        <p:scale>
          <a:sx n="140" d="100"/>
          <a:sy n="140" d="100"/>
        </p:scale>
        <p:origin x="11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D89DD-897D-4ED7-9173-A0FEDAE87B55}" type="doc">
      <dgm:prSet loTypeId="urn:microsoft.com/office/officeart/2005/8/layout/process1" loCatId="process" qsTypeId="urn:microsoft.com/office/officeart/2005/8/quickstyle/simple1" qsCatId="simple" csTypeId="urn:microsoft.com/office/officeart/2005/8/colors/accent1_2" csCatId="accent1" phldr="1"/>
      <dgm:spPr/>
    </dgm:pt>
    <dgm:pt modelId="{11EE6DBC-17E6-46F6-A33E-9E81CB8E472C}">
      <dgm:prSet phldrT="[Testo]"/>
      <dgm:spPr/>
      <dgm:t>
        <a:bodyPr/>
        <a:lstStyle/>
        <a:p>
          <a:r>
            <a:rPr lang="it-IT" dirty="0" err="1"/>
            <a:t>Crawling</a:t>
          </a:r>
          <a:endParaRPr lang="it-IT" dirty="0"/>
        </a:p>
      </dgm:t>
    </dgm:pt>
    <dgm:pt modelId="{31E0120B-094E-45E8-A676-E189E16644E2}" type="parTrans" cxnId="{A6E546C0-C78F-4B92-9BB8-C346B042808E}">
      <dgm:prSet/>
      <dgm:spPr/>
      <dgm:t>
        <a:bodyPr/>
        <a:lstStyle/>
        <a:p>
          <a:endParaRPr lang="it-IT"/>
        </a:p>
      </dgm:t>
    </dgm:pt>
    <dgm:pt modelId="{D3CABC3D-D940-43C7-930E-96A9489A4E23}" type="sibTrans" cxnId="{A6E546C0-C78F-4B92-9BB8-C346B042808E}">
      <dgm:prSet/>
      <dgm:spPr/>
      <dgm:t>
        <a:bodyPr/>
        <a:lstStyle/>
        <a:p>
          <a:r>
            <a:rPr lang="it-IT" dirty="0"/>
            <a:t>Grafo</a:t>
          </a:r>
        </a:p>
      </dgm:t>
    </dgm:pt>
    <dgm:pt modelId="{F0E125C3-F6F0-49B3-BDE1-41A29164C8DA}">
      <dgm:prSet phldrT="[Testo]"/>
      <dgm:spPr/>
      <dgm:t>
        <a:bodyPr/>
        <a:lstStyle/>
        <a:p>
          <a:r>
            <a:rPr lang="it-IT" b="0" i="0" dirty="0"/>
            <a:t>​Feature </a:t>
          </a:r>
          <a:r>
            <a:rPr lang="it-IT" b="0" i="0" dirty="0" err="1"/>
            <a:t>construction</a:t>
          </a:r>
          <a:endParaRPr lang="it-IT" dirty="0"/>
        </a:p>
      </dgm:t>
    </dgm:pt>
    <dgm:pt modelId="{A5CC4BFF-9F82-4EC6-8E72-5CAA877167BE}" type="parTrans" cxnId="{AF4F16F9-7096-4C51-82F7-1B79F525CBEE}">
      <dgm:prSet/>
      <dgm:spPr/>
      <dgm:t>
        <a:bodyPr/>
        <a:lstStyle/>
        <a:p>
          <a:endParaRPr lang="it-IT"/>
        </a:p>
      </dgm:t>
    </dgm:pt>
    <dgm:pt modelId="{35FB5551-6637-43DF-9299-9D8EDFB3D5F0}" type="sibTrans" cxnId="{AF4F16F9-7096-4C51-82F7-1B79F525CBEE}">
      <dgm:prSet/>
      <dgm:spPr/>
      <dgm:t>
        <a:bodyPr/>
        <a:lstStyle/>
        <a:p>
          <a:r>
            <a:rPr lang="it-IT" dirty="0"/>
            <a:t>Struttura, testo, combinato</a:t>
          </a:r>
        </a:p>
      </dgm:t>
    </dgm:pt>
    <dgm:pt modelId="{EB7F2839-3C5F-4E59-8129-8D1F9D4BCBA9}">
      <dgm:prSet phldrT="[Testo]"/>
      <dgm:spPr/>
      <dgm:t>
        <a:bodyPr/>
        <a:lstStyle/>
        <a:p>
          <a:r>
            <a:rPr lang="it-IT" dirty="0"/>
            <a:t>Clustering</a:t>
          </a:r>
        </a:p>
      </dgm:t>
    </dgm:pt>
    <dgm:pt modelId="{17237581-0793-4506-929C-48A7C371D452}" type="parTrans" cxnId="{35E6CB79-06DE-459D-B4FD-3D4FAFDA6175}">
      <dgm:prSet/>
      <dgm:spPr/>
      <dgm:t>
        <a:bodyPr/>
        <a:lstStyle/>
        <a:p>
          <a:endParaRPr lang="it-IT"/>
        </a:p>
      </dgm:t>
    </dgm:pt>
    <dgm:pt modelId="{5430D109-17CE-415E-A0C4-695E738531D8}" type="sibTrans" cxnId="{35E6CB79-06DE-459D-B4FD-3D4FAFDA6175}">
      <dgm:prSet/>
      <dgm:spPr/>
      <dgm:t>
        <a:bodyPr/>
        <a:lstStyle/>
        <a:p>
          <a:endParaRPr lang="it-IT"/>
        </a:p>
      </dgm:t>
    </dgm:pt>
    <dgm:pt modelId="{1B662A0B-BB07-4B1D-A7FB-8FF82F72A1A7}" type="pres">
      <dgm:prSet presAssocID="{A33D89DD-897D-4ED7-9173-A0FEDAE87B55}" presName="Name0" presStyleCnt="0">
        <dgm:presLayoutVars>
          <dgm:dir/>
          <dgm:resizeHandles val="exact"/>
        </dgm:presLayoutVars>
      </dgm:prSet>
      <dgm:spPr/>
    </dgm:pt>
    <dgm:pt modelId="{DD6F024D-3184-4CA4-9A18-6A82EC4A0A21}" type="pres">
      <dgm:prSet presAssocID="{11EE6DBC-17E6-46F6-A33E-9E81CB8E472C}" presName="node" presStyleLbl="node1" presStyleIdx="0" presStyleCnt="3" custScaleX="48734" custScaleY="50211">
        <dgm:presLayoutVars>
          <dgm:bulletEnabled val="1"/>
        </dgm:presLayoutVars>
      </dgm:prSet>
      <dgm:spPr/>
      <dgm:t>
        <a:bodyPr/>
        <a:lstStyle/>
        <a:p>
          <a:endParaRPr lang="it-IT"/>
        </a:p>
      </dgm:t>
    </dgm:pt>
    <dgm:pt modelId="{35E237F2-4D1B-4618-B529-3EFFCDF5F45E}" type="pres">
      <dgm:prSet presAssocID="{D3CABC3D-D940-43C7-930E-96A9489A4E23}" presName="sibTrans" presStyleLbl="sibTrans2D1" presStyleIdx="0" presStyleCnt="2" custScaleX="165299"/>
      <dgm:spPr/>
      <dgm:t>
        <a:bodyPr/>
        <a:lstStyle/>
        <a:p>
          <a:endParaRPr lang="it-IT"/>
        </a:p>
      </dgm:t>
    </dgm:pt>
    <dgm:pt modelId="{6942E119-A28C-4997-8011-6D8A800C3095}" type="pres">
      <dgm:prSet presAssocID="{D3CABC3D-D940-43C7-930E-96A9489A4E23}" presName="connectorText" presStyleLbl="sibTrans2D1" presStyleIdx="0" presStyleCnt="2"/>
      <dgm:spPr/>
      <dgm:t>
        <a:bodyPr/>
        <a:lstStyle/>
        <a:p>
          <a:endParaRPr lang="it-IT"/>
        </a:p>
      </dgm:t>
    </dgm:pt>
    <dgm:pt modelId="{DFC74696-8848-4576-8365-46D5443FA989}" type="pres">
      <dgm:prSet presAssocID="{F0E125C3-F6F0-49B3-BDE1-41A29164C8DA}" presName="node" presStyleLbl="node1" presStyleIdx="1" presStyleCnt="3" custScaleX="47860" custScaleY="53776">
        <dgm:presLayoutVars>
          <dgm:bulletEnabled val="1"/>
        </dgm:presLayoutVars>
      </dgm:prSet>
      <dgm:spPr/>
      <dgm:t>
        <a:bodyPr/>
        <a:lstStyle/>
        <a:p>
          <a:endParaRPr lang="it-IT"/>
        </a:p>
      </dgm:t>
    </dgm:pt>
    <dgm:pt modelId="{2856E9C5-F607-49C9-AD2F-1BCC10EA4300}" type="pres">
      <dgm:prSet presAssocID="{35FB5551-6637-43DF-9299-9D8EDFB3D5F0}" presName="sibTrans" presStyleLbl="sibTrans2D1" presStyleIdx="1" presStyleCnt="2" custScaleX="164249" custScaleY="96624"/>
      <dgm:spPr/>
      <dgm:t>
        <a:bodyPr/>
        <a:lstStyle/>
        <a:p>
          <a:endParaRPr lang="it-IT"/>
        </a:p>
      </dgm:t>
    </dgm:pt>
    <dgm:pt modelId="{5344B11F-2AD5-407E-B9C0-F52830904517}" type="pres">
      <dgm:prSet presAssocID="{35FB5551-6637-43DF-9299-9D8EDFB3D5F0}" presName="connectorText" presStyleLbl="sibTrans2D1" presStyleIdx="1" presStyleCnt="2"/>
      <dgm:spPr/>
      <dgm:t>
        <a:bodyPr/>
        <a:lstStyle/>
        <a:p>
          <a:endParaRPr lang="it-IT"/>
        </a:p>
      </dgm:t>
    </dgm:pt>
    <dgm:pt modelId="{5AAEB72F-D722-44E8-A710-ED68C6B1F423}" type="pres">
      <dgm:prSet presAssocID="{EB7F2839-3C5F-4E59-8129-8D1F9D4BCBA9}" presName="node" presStyleLbl="node1" presStyleIdx="2" presStyleCnt="3" custScaleX="50888" custScaleY="53522">
        <dgm:presLayoutVars>
          <dgm:bulletEnabled val="1"/>
        </dgm:presLayoutVars>
      </dgm:prSet>
      <dgm:spPr/>
      <dgm:t>
        <a:bodyPr/>
        <a:lstStyle/>
        <a:p>
          <a:endParaRPr lang="it-IT"/>
        </a:p>
      </dgm:t>
    </dgm:pt>
  </dgm:ptLst>
  <dgm:cxnLst>
    <dgm:cxn modelId="{2E6F3147-BCAA-4F8A-9252-CB1897A36439}" type="presOf" srcId="{F0E125C3-F6F0-49B3-BDE1-41A29164C8DA}" destId="{DFC74696-8848-4576-8365-46D5443FA989}" srcOrd="0" destOrd="0" presId="urn:microsoft.com/office/officeart/2005/8/layout/process1"/>
    <dgm:cxn modelId="{D98F820D-1DBE-49D3-A2DB-7740212FD6AF}" type="presOf" srcId="{35FB5551-6637-43DF-9299-9D8EDFB3D5F0}" destId="{5344B11F-2AD5-407E-B9C0-F52830904517}" srcOrd="1" destOrd="0" presId="urn:microsoft.com/office/officeart/2005/8/layout/process1"/>
    <dgm:cxn modelId="{738F29EA-A6C4-4D30-89A1-EA191AC4F25F}" type="presOf" srcId="{D3CABC3D-D940-43C7-930E-96A9489A4E23}" destId="{35E237F2-4D1B-4618-B529-3EFFCDF5F45E}" srcOrd="0" destOrd="0" presId="urn:microsoft.com/office/officeart/2005/8/layout/process1"/>
    <dgm:cxn modelId="{44EC1C94-5B96-4D29-94F6-BBFFDC627276}" type="presOf" srcId="{D3CABC3D-D940-43C7-930E-96A9489A4E23}" destId="{6942E119-A28C-4997-8011-6D8A800C3095}" srcOrd="1" destOrd="0" presId="urn:microsoft.com/office/officeart/2005/8/layout/process1"/>
    <dgm:cxn modelId="{A90F53E9-7781-4ED1-871A-E34268E9AF11}" type="presOf" srcId="{35FB5551-6637-43DF-9299-9D8EDFB3D5F0}" destId="{2856E9C5-F607-49C9-AD2F-1BCC10EA4300}" srcOrd="0" destOrd="0" presId="urn:microsoft.com/office/officeart/2005/8/layout/process1"/>
    <dgm:cxn modelId="{AF4F16F9-7096-4C51-82F7-1B79F525CBEE}" srcId="{A33D89DD-897D-4ED7-9173-A0FEDAE87B55}" destId="{F0E125C3-F6F0-49B3-BDE1-41A29164C8DA}" srcOrd="1" destOrd="0" parTransId="{A5CC4BFF-9F82-4EC6-8E72-5CAA877167BE}" sibTransId="{35FB5551-6637-43DF-9299-9D8EDFB3D5F0}"/>
    <dgm:cxn modelId="{A6E546C0-C78F-4B92-9BB8-C346B042808E}" srcId="{A33D89DD-897D-4ED7-9173-A0FEDAE87B55}" destId="{11EE6DBC-17E6-46F6-A33E-9E81CB8E472C}" srcOrd="0" destOrd="0" parTransId="{31E0120B-094E-45E8-A676-E189E16644E2}" sibTransId="{D3CABC3D-D940-43C7-930E-96A9489A4E23}"/>
    <dgm:cxn modelId="{063873AB-459B-41DE-84F7-CFF3D29B80ED}" type="presOf" srcId="{A33D89DD-897D-4ED7-9173-A0FEDAE87B55}" destId="{1B662A0B-BB07-4B1D-A7FB-8FF82F72A1A7}" srcOrd="0" destOrd="0" presId="urn:microsoft.com/office/officeart/2005/8/layout/process1"/>
    <dgm:cxn modelId="{35E6CB79-06DE-459D-B4FD-3D4FAFDA6175}" srcId="{A33D89DD-897D-4ED7-9173-A0FEDAE87B55}" destId="{EB7F2839-3C5F-4E59-8129-8D1F9D4BCBA9}" srcOrd="2" destOrd="0" parTransId="{17237581-0793-4506-929C-48A7C371D452}" sibTransId="{5430D109-17CE-415E-A0C4-695E738531D8}"/>
    <dgm:cxn modelId="{C419CBC2-96BB-45D6-8202-818036941C63}" type="presOf" srcId="{EB7F2839-3C5F-4E59-8129-8D1F9D4BCBA9}" destId="{5AAEB72F-D722-44E8-A710-ED68C6B1F423}" srcOrd="0" destOrd="0" presId="urn:microsoft.com/office/officeart/2005/8/layout/process1"/>
    <dgm:cxn modelId="{5F41BB63-EC94-44F6-BFE4-CDFADBEC62CA}" type="presOf" srcId="{11EE6DBC-17E6-46F6-A33E-9E81CB8E472C}" destId="{DD6F024D-3184-4CA4-9A18-6A82EC4A0A21}" srcOrd="0" destOrd="0" presId="urn:microsoft.com/office/officeart/2005/8/layout/process1"/>
    <dgm:cxn modelId="{F63EB9FB-ABEE-491A-915D-A31FAA3D3951}" type="presParOf" srcId="{1B662A0B-BB07-4B1D-A7FB-8FF82F72A1A7}" destId="{DD6F024D-3184-4CA4-9A18-6A82EC4A0A21}" srcOrd="0" destOrd="0" presId="urn:microsoft.com/office/officeart/2005/8/layout/process1"/>
    <dgm:cxn modelId="{00A3E9D1-ADB4-4492-BD07-4123C34030E3}" type="presParOf" srcId="{1B662A0B-BB07-4B1D-A7FB-8FF82F72A1A7}" destId="{35E237F2-4D1B-4618-B529-3EFFCDF5F45E}" srcOrd="1" destOrd="0" presId="urn:microsoft.com/office/officeart/2005/8/layout/process1"/>
    <dgm:cxn modelId="{582F7FAE-C3A0-4C24-9A71-F716643E0906}" type="presParOf" srcId="{35E237F2-4D1B-4618-B529-3EFFCDF5F45E}" destId="{6942E119-A28C-4997-8011-6D8A800C3095}" srcOrd="0" destOrd="0" presId="urn:microsoft.com/office/officeart/2005/8/layout/process1"/>
    <dgm:cxn modelId="{652884F5-2654-4771-8DDF-23BD7C6F81CD}" type="presParOf" srcId="{1B662A0B-BB07-4B1D-A7FB-8FF82F72A1A7}" destId="{DFC74696-8848-4576-8365-46D5443FA989}" srcOrd="2" destOrd="0" presId="urn:microsoft.com/office/officeart/2005/8/layout/process1"/>
    <dgm:cxn modelId="{0F96221C-4847-4955-86EE-DFCA90DFE283}" type="presParOf" srcId="{1B662A0B-BB07-4B1D-A7FB-8FF82F72A1A7}" destId="{2856E9C5-F607-49C9-AD2F-1BCC10EA4300}" srcOrd="3" destOrd="0" presId="urn:microsoft.com/office/officeart/2005/8/layout/process1"/>
    <dgm:cxn modelId="{2623EA6E-C35D-4E60-8745-95C718BFD3F6}" type="presParOf" srcId="{2856E9C5-F607-49C9-AD2F-1BCC10EA4300}" destId="{5344B11F-2AD5-407E-B9C0-F52830904517}" srcOrd="0" destOrd="0" presId="urn:microsoft.com/office/officeart/2005/8/layout/process1"/>
    <dgm:cxn modelId="{FFA9273E-8CD3-46ED-A553-5708AB34331E}" type="presParOf" srcId="{1B662A0B-BB07-4B1D-A7FB-8FF82F72A1A7}" destId="{5AAEB72F-D722-44E8-A710-ED68C6B1F42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024D-3184-4CA4-9A18-6A82EC4A0A21}">
      <dsp:nvSpPr>
        <dsp:cNvPr id="0" name=""/>
        <dsp:cNvSpPr/>
      </dsp:nvSpPr>
      <dsp:spPr>
        <a:xfrm>
          <a:off x="1339" y="968397"/>
          <a:ext cx="1775120" cy="10973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it-IT" sz="2200" kern="1200" dirty="0" err="1"/>
            <a:t>Crawling</a:t>
          </a:r>
          <a:endParaRPr lang="it-IT" sz="2200" kern="1200" dirty="0"/>
        </a:p>
      </dsp:txBody>
      <dsp:txXfrm>
        <a:off x="33479" y="1000537"/>
        <a:ext cx="1710840" cy="1033071"/>
      </dsp:txXfrm>
    </dsp:sp>
    <dsp:sp modelId="{35E237F2-4D1B-4618-B529-3EFFCDF5F45E}">
      <dsp:nvSpPr>
        <dsp:cNvPr id="0" name=""/>
        <dsp:cNvSpPr/>
      </dsp:nvSpPr>
      <dsp:spPr>
        <a:xfrm>
          <a:off x="1888586" y="1065406"/>
          <a:ext cx="1276444" cy="903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it-IT" sz="1300" kern="1200" dirty="0"/>
            <a:t>Grafo</a:t>
          </a:r>
        </a:p>
      </dsp:txBody>
      <dsp:txXfrm>
        <a:off x="1888586" y="1246072"/>
        <a:ext cx="1005444" cy="542000"/>
      </dsp:txXfrm>
    </dsp:sp>
    <dsp:sp modelId="{DFC74696-8848-4576-8365-46D5443FA989}">
      <dsp:nvSpPr>
        <dsp:cNvPr id="0" name=""/>
        <dsp:cNvSpPr/>
      </dsp:nvSpPr>
      <dsp:spPr>
        <a:xfrm>
          <a:off x="3233447" y="929440"/>
          <a:ext cx="1743285" cy="11752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it-IT" sz="2200" b="0" i="0" kern="1200" dirty="0"/>
            <a:t>​Feature </a:t>
          </a:r>
          <a:r>
            <a:rPr lang="it-IT" sz="2200" b="0" i="0" kern="1200" dirty="0" err="1"/>
            <a:t>construction</a:t>
          </a:r>
          <a:endParaRPr lang="it-IT" sz="2200" kern="1200" dirty="0"/>
        </a:p>
      </dsp:txBody>
      <dsp:txXfrm>
        <a:off x="3267869" y="963862"/>
        <a:ext cx="1674441" cy="1106420"/>
      </dsp:txXfrm>
    </dsp:sp>
    <dsp:sp modelId="{2856E9C5-F607-49C9-AD2F-1BCC10EA4300}">
      <dsp:nvSpPr>
        <dsp:cNvPr id="0" name=""/>
        <dsp:cNvSpPr/>
      </dsp:nvSpPr>
      <dsp:spPr>
        <a:xfrm>
          <a:off x="5092913" y="1080655"/>
          <a:ext cx="1268336" cy="872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it-IT" sz="1300" kern="1200" dirty="0"/>
            <a:t>Struttura, testo, combinato</a:t>
          </a:r>
        </a:p>
      </dsp:txBody>
      <dsp:txXfrm>
        <a:off x="5092913" y="1255222"/>
        <a:ext cx="1006486" cy="523701"/>
      </dsp:txXfrm>
    </dsp:sp>
    <dsp:sp modelId="{5AAEB72F-D722-44E8-A710-ED68C6B1F423}">
      <dsp:nvSpPr>
        <dsp:cNvPr id="0" name=""/>
        <dsp:cNvSpPr/>
      </dsp:nvSpPr>
      <dsp:spPr>
        <a:xfrm>
          <a:off x="6433720" y="932216"/>
          <a:ext cx="1853579" cy="11697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it-IT" sz="2200" kern="1200" dirty="0"/>
            <a:t>Clustering</a:t>
          </a:r>
        </a:p>
      </dsp:txBody>
      <dsp:txXfrm>
        <a:off x="6467980" y="966476"/>
        <a:ext cx="1785059" cy="11011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11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6474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Una particolarità di LINE è che permette di preservare la prossimità di primo e di secondo ordine. 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La prossimità di primo ordine non è sufficiente per preservare la struttura del network, poiché può capitare che due nodi simili non siano direttamente collegati. Per questo è stata implementata la tipologia di secondo ordine.</a:t>
            </a:r>
          </a:p>
          <a:p>
            <a:r>
              <a:rPr lang="it-IT" sz="1200"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si</a:t>
            </a:r>
            <a:r>
              <a:rPr lang="it-IT" sz="1200" kern="1200" baseline="0" dirty="0">
                <a:solidFill>
                  <a:schemeClr val="tx1"/>
                </a:solidFill>
                <a:effectLst/>
                <a:latin typeface="+mn-lt"/>
                <a:ea typeface="+mn-ea"/>
                <a:cs typeface="+mn-cs"/>
              </a:rPr>
              <a:t> sono valutate tutte le possibili combinazioni usando l’informazione della struttura, testuale e combinata con entrambi gli algoritmi di Clustering), utilizzando 224 combinazioni [spiega il motivo dell’espressione].</a:t>
            </a:r>
          </a:p>
          <a:p>
            <a:r>
              <a:rPr lang="it-IT" sz="1200" kern="1200" baseline="0" dirty="0">
                <a:solidFill>
                  <a:schemeClr val="tx1"/>
                </a:solidFill>
                <a:effectLst/>
                <a:latin typeface="+mn-lt"/>
                <a:ea typeface="+mn-ea"/>
                <a:cs typeface="+mn-cs"/>
              </a:rPr>
              <a:t>Sono state riportate le configurazioni aventi i valori migliori delle misure: [elenca misure].</a:t>
            </a: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a:t>
            </a:r>
            <a:r>
              <a:rPr lang="it-IT" sz="1200" u="sng" kern="1200" dirty="0">
                <a:solidFill>
                  <a:schemeClr val="tx1"/>
                </a:solidFill>
                <a:effectLst/>
                <a:latin typeface="+mn-lt"/>
                <a:ea typeface="+mn-ea"/>
                <a:cs typeface="+mn-cs"/>
              </a:rPr>
              <a:t>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a:t>
            </a:r>
            <a:r>
              <a:rPr lang="it-IT" sz="1200" u="sng" kern="1200" dirty="0">
                <a:solidFill>
                  <a:schemeClr val="tx1"/>
                </a:solidFill>
                <a:effectLst/>
                <a:latin typeface="+mn-lt"/>
                <a:ea typeface="+mn-ea"/>
                <a:cs typeface="+mn-cs"/>
              </a:rPr>
              <a:t>Nell’ultima colonna sono stati inseriti il numero dei cluster identificati manualmente dall’esperto durante la generazione della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motivi di spazio, sono stati riportati solo i risultati finali dei 4 siti web della sperimentazione. Le tabelle sono formate da due parti: nella prima parte si raccoglie le metriche migliori analizzando la struttura del sito (prima riga), quelle migliori analizzando il contenuto testuale (seconda riga) e quelle migliori della concatenazione delle informazioni. Le sigle </a:t>
            </a:r>
            <a:r>
              <a:rPr lang="it-IT" sz="1200" kern="1200" dirty="0" err="1">
                <a:solidFill>
                  <a:schemeClr val="tx1"/>
                </a:solidFill>
                <a:effectLst/>
                <a:latin typeface="+mn-lt"/>
                <a:ea typeface="+mn-ea"/>
                <a:cs typeface="+mn-cs"/>
              </a:rPr>
              <a:t>nc</a:t>
            </a:r>
            <a:r>
              <a:rPr lang="it-IT" sz="1200" kern="1200" dirty="0">
                <a:solidFill>
                  <a:schemeClr val="tx1"/>
                </a:solidFill>
                <a:effectLst/>
                <a:latin typeface="+mn-lt"/>
                <a:ea typeface="+mn-ea"/>
                <a:cs typeface="+mn-cs"/>
              </a:rPr>
              <a:t> ed </a:t>
            </a:r>
            <a:r>
              <a:rPr lang="it-IT" sz="1200" kern="1200" dirty="0" err="1">
                <a:solidFill>
                  <a:schemeClr val="tx1"/>
                </a:solidFill>
                <a:effectLst/>
                <a:latin typeface="+mn-lt"/>
                <a:ea typeface="+mn-ea"/>
                <a:cs typeface="+mn-cs"/>
              </a:rPr>
              <a:t>lc</a:t>
            </a:r>
            <a:r>
              <a:rPr lang="it-IT" sz="1200" kern="1200" dirty="0">
                <a:solidFill>
                  <a:schemeClr val="tx1"/>
                </a:solidFill>
                <a:effectLst/>
                <a:latin typeface="+mn-lt"/>
                <a:ea typeface="+mn-ea"/>
                <a:cs typeface="+mn-cs"/>
              </a:rPr>
              <a:t> rispettivamente sono senza costrizioni e a liste di costrizioni, ovvero il grafo utilizzato per ottenere le metriche riportate. Nella seconda parte, invece, si raccolgono le migliori configurazioni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analizzando la struttura (prima riga) e la concatenazione (seconda riga).</a:t>
            </a:r>
          </a:p>
          <a:p>
            <a:r>
              <a:rPr lang="it-IT" sz="1200" kern="1200" dirty="0">
                <a:solidFill>
                  <a:schemeClr val="tx1"/>
                </a:solidFill>
                <a:effectLst/>
                <a:latin typeface="+mn-lt"/>
                <a:ea typeface="+mn-ea"/>
                <a:cs typeface="+mn-cs"/>
              </a:rPr>
              <a:t>In generale, si può notare come il miglior 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 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La sperimentazione, in conclusione, ci mostra come i risultati migliori sono stati ottenuti andando a combinare l’informazione della struttura del sito con quella testuale delle pagine Web. In </a:t>
            </a:r>
            <a:r>
              <a:rPr lang="it-IT" sz="1200" kern="1200" dirty="0" err="1">
                <a:solidFill>
                  <a:schemeClr val="tx1"/>
                </a:solidFill>
                <a:effectLst/>
                <a:latin typeface="+mn-lt"/>
                <a:ea typeface="+mn-ea"/>
                <a:cs typeface="+mn-cs"/>
              </a:rPr>
              <a:t>priceton</a:t>
            </a:r>
            <a:r>
              <a:rPr lang="it-IT" sz="1200" kern="1200" dirty="0">
                <a:solidFill>
                  <a:schemeClr val="tx1"/>
                </a:solidFill>
                <a:effectLst/>
                <a:latin typeface="+mn-lt"/>
                <a:ea typeface="+mn-ea"/>
                <a:cs typeface="+mn-cs"/>
              </a:rPr>
              <a:t>, si evince come l’informazione testuale è soddisfacente per realizzare cluster di buona qualità: si suppone che le pagine del sito abbiano più testo che hyperlink ad altre pagine, oppure che la struttura del sito non fornisce </a:t>
            </a:r>
            <a:r>
              <a:rPr lang="it-IT" sz="1200" kern="1200" dirty="0" err="1">
                <a:solidFill>
                  <a:schemeClr val="tx1"/>
                </a:solidFill>
                <a:effectLst/>
                <a:latin typeface="+mn-lt"/>
                <a:ea typeface="+mn-ea"/>
                <a:cs typeface="+mn-cs"/>
              </a:rPr>
              <a:t>unformazioni</a:t>
            </a:r>
            <a:r>
              <a:rPr lang="it-IT" sz="1200" kern="1200" dirty="0">
                <a:solidFill>
                  <a:schemeClr val="tx1"/>
                </a:solidFill>
                <a:effectLst/>
                <a:latin typeface="+mn-lt"/>
                <a:ea typeface="+mn-ea"/>
                <a:cs typeface="+mn-cs"/>
              </a:rPr>
              <a:t> utili. In </a:t>
            </a:r>
            <a:r>
              <a:rPr lang="it-IT" sz="1200" kern="1200" dirty="0" err="1">
                <a:solidFill>
                  <a:schemeClr val="tx1"/>
                </a:solidFill>
                <a:effectLst/>
                <a:latin typeface="+mn-lt"/>
                <a:ea typeface="+mn-ea"/>
                <a:cs typeface="+mn-cs"/>
              </a:rPr>
              <a:t>stanford</a:t>
            </a:r>
            <a:r>
              <a:rPr lang="it-IT" sz="1200" kern="1200" dirty="0">
                <a:solidFill>
                  <a:schemeClr val="tx1"/>
                </a:solidFill>
                <a:effectLst/>
                <a:latin typeface="+mn-lt"/>
                <a:ea typeface="+mn-ea"/>
                <a:cs typeface="+mn-cs"/>
              </a:rPr>
              <a:t>, invece, l’informazione della struttura è sufficiente: si può supporre che il sito contenga pochi termini significativi oppure poco testo contenente informazioni utili.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Nel contesto del Web, viene utilizzato per poter organizzare l’enorme quantità di</a:t>
            </a:r>
            <a:r>
              <a:rPr lang="it-IT" sz="1200" kern="1200" baseline="0" dirty="0">
                <a:solidFill>
                  <a:schemeClr val="tx1"/>
                </a:solidFill>
                <a:effectLst/>
                <a:latin typeface="+mn-lt"/>
                <a:ea typeface="+mn-ea"/>
                <a:cs typeface="+mn-cs"/>
              </a:rPr>
              <a:t> dati archiviati, per poter accedere in maniera veloce e mirata. Per questo si applicano algoritmi di Clustering per raggruppare pagine Web appartenenti alla stessa tipologia (pagine dei professori, corsi, prodotti).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In letteratura, esistono algoritmi di Clustering che raggruppano le pagine Web di differenti siti, senza tener conto se queste appartengono allo stesso sito Web. Vengono classificati in 4 categorie, in base alle informazioni utilizzate per effettuare il processo di raggruppamento delle pagine: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[elenco]</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(per esempio pagine di professori, corsi e prodotti) di un sito Web.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 particolare si è cercato di capire se, combinando le diverse rappresentazioni della pagina Web precedentemente viste, è possibile migliorare la qualità dei Cluster (dei raggruppamenti) prodotti.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a:t>
            </a:r>
            <a:r>
              <a:rPr lang="it-IT" sz="1200" kern="1200" baseline="0" dirty="0">
                <a:solidFill>
                  <a:schemeClr val="tx1"/>
                </a:solidFill>
                <a:effectLst/>
                <a:latin typeface="+mn-lt"/>
                <a:ea typeface="+mn-ea"/>
                <a:cs typeface="+mn-cs"/>
              </a:rPr>
              <a:t> gli obiettivi precedentemente descritti</a:t>
            </a:r>
            <a:r>
              <a:rPr lang="it-IT" sz="1200" kern="1200" dirty="0">
                <a:solidFill>
                  <a:schemeClr val="tx1"/>
                </a:solidFill>
                <a:effectLst/>
                <a:latin typeface="+mn-lt"/>
                <a:ea typeface="+mn-ea"/>
                <a:cs typeface="+mn-cs"/>
              </a:rPr>
              <a:t>,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feature </a:t>
            </a:r>
            <a:r>
              <a:rPr lang="it-IT" sz="1200" kern="1200" dirty="0" err="1">
                <a:solidFill>
                  <a:schemeClr val="tx1"/>
                </a:solidFill>
                <a:effectLst/>
                <a:latin typeface="+mn-lt"/>
                <a:ea typeface="+mn-ea"/>
                <a:cs typeface="+mn-cs"/>
              </a:rPr>
              <a:t>construction</a:t>
            </a:r>
            <a:r>
              <a:rPr lang="it-IT" sz="1200" kern="1200" baseline="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Crawler è un software automatizzato che permette di indicizzare le pagine Web.</a:t>
            </a:r>
          </a:p>
          <a:p>
            <a:r>
              <a:rPr lang="it-IT" sz="1200" kern="1200" dirty="0">
                <a:solidFill>
                  <a:schemeClr val="tx1"/>
                </a:solidFill>
                <a:effectLst/>
                <a:latin typeface="+mn-lt"/>
                <a:ea typeface="+mn-ea"/>
                <a:cs typeface="+mn-cs"/>
              </a:rPr>
              <a:t>[algoritmo del</a:t>
            </a:r>
            <a:r>
              <a:rPr lang="it-IT" sz="1200" kern="1200" baseline="0" dirty="0">
                <a:solidFill>
                  <a:schemeClr val="tx1"/>
                </a:solidFill>
                <a:effectLst/>
                <a:latin typeface="+mn-lt"/>
                <a:ea typeface="+mn-ea"/>
                <a:cs typeface="+mn-cs"/>
              </a:rPr>
              <a:t> crawler]</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6" Type="http://schemas.openxmlformats.org/officeDocument/2006/relationships/image" Target="../media/image3.jpeg"/><Relationship Id="rId17"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Trovare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per </a:t>
            </a:r>
            <a:r>
              <a:rPr lang="en-US" spc="-1" dirty="0" err="1">
                <a:uFill>
                  <a:solidFill>
                    <a:srgbClr val="FFFFFF"/>
                  </a:solidFill>
                </a:uFill>
              </a:rPr>
              <a:t>predire</a:t>
            </a:r>
            <a:r>
              <a:rPr lang="en-US" spc="-1" dirty="0">
                <a:uFill>
                  <a:solidFill>
                    <a:srgbClr val="FFFFFF"/>
                  </a:solidFill>
                </a:uFill>
              </a:rPr>
              <a:t> quelle </a:t>
            </a:r>
            <a:r>
              <a:rPr lang="en-US" spc="-1" dirty="0" err="1">
                <a:uFill>
                  <a:solidFill>
                    <a:srgbClr val="FFFFFF"/>
                  </a:solidFill>
                </a:uFill>
              </a:rPr>
              <a:t>circostanti</a:t>
            </a:r>
            <a:r>
              <a:rPr lang="en-US" spc="-1" dirty="0">
                <a:uFill>
                  <a:solidFill>
                    <a:srgbClr val="FFFFFF"/>
                  </a:solidFill>
                </a:uFill>
              </a:rPr>
              <a:t> in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frase</a:t>
            </a:r>
            <a:r>
              <a:rPr lang="en-US" spc="-1" dirty="0">
                <a:uFill>
                  <a:solidFill>
                    <a:srgbClr val="FFFFFF"/>
                  </a:solidFill>
                </a:uFill>
              </a:rPr>
              <a:t>, </a:t>
            </a:r>
            <a:r>
              <a:rPr lang="en-US" spc="-1" dirty="0" err="1">
                <a:uFill>
                  <a:solidFill>
                    <a:srgbClr val="FFFFFF"/>
                  </a:solidFill>
                </a:uFill>
              </a:rPr>
              <a:t>massimizzando</a:t>
            </a:r>
            <a:r>
              <a:rPr lang="en-US" spc="-1" dirty="0">
                <a:uFill>
                  <a:solidFill>
                    <a:srgbClr val="FFFFFF"/>
                  </a:solidFill>
                </a:uFill>
              </a:rPr>
              <a:t> la </a:t>
            </a:r>
            <a:r>
              <a:rPr lang="en-US" spc="-1" dirty="0" err="1">
                <a:uFill>
                  <a:solidFill>
                    <a:srgbClr val="FFFFFF"/>
                  </a:solidFill>
                </a:uFill>
              </a:rPr>
              <a:t>probabilità</a:t>
            </a:r>
            <a:r>
              <a:rPr lang="en-US" spc="-1" dirty="0">
                <a:uFill>
                  <a:solidFill>
                    <a:srgbClr val="FFFFFF"/>
                  </a:solidFill>
                </a:uFill>
              </a:rPr>
              <a:t> media </a:t>
            </a:r>
            <a:r>
              <a:rPr lang="en-US" spc="-1" dirty="0" err="1">
                <a:uFill>
                  <a:solidFill>
                    <a:srgbClr val="FFFFFF"/>
                  </a:solidFill>
                </a:uFill>
              </a:rPr>
              <a:t>logaritmica</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560832"/>
                <a:ext cx="8288640" cy="80804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i="1" smtClean="0">
                              <a:latin typeface="Cambria Math"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𝑇</m:t>
                          </m:r>
                        </m:den>
                      </m:f>
                      <m:nary>
                        <m:naryPr>
                          <m:chr m:val="∑"/>
                          <m:ctrlPr>
                            <a:rPr lang="it-IT" i="1" smtClean="0">
                              <a:latin typeface="Cambria Math" charset="0"/>
                            </a:rPr>
                          </m:ctrlPr>
                        </m:naryPr>
                        <m:sub>
                          <m:r>
                            <m:rPr>
                              <m:brk m:alnAt="23"/>
                            </m:rPr>
                            <a:rPr lang="it-IT" b="0" i="1" smtClean="0">
                              <a:latin typeface="Cambria Math" panose="02040503050406030204" pitchFamily="18" charset="0"/>
                            </a:rPr>
                            <m:t>𝑡</m:t>
                          </m:r>
                          <m:r>
                            <a:rPr lang="it-IT" b="0" i="1" smtClean="0">
                              <a:latin typeface="Cambria Math" panose="02040503050406030204" pitchFamily="18" charset="0"/>
                            </a:rPr>
                            <m:t>=1</m:t>
                          </m:r>
                        </m:sub>
                        <m:sup>
                          <m:r>
                            <a:rPr lang="it-IT" b="0" i="1" smtClean="0">
                              <a:latin typeface="Cambria Math" panose="02040503050406030204" pitchFamily="18" charset="0"/>
                            </a:rPr>
                            <m:t>𝑇</m:t>
                          </m:r>
                        </m:sup>
                        <m:e>
                          <m:nary>
                            <m:naryPr>
                              <m:chr m:val="∑"/>
                              <m:supHide m:val="on"/>
                              <m:ctrlPr>
                                <a:rPr lang="it-IT" i="1" smtClean="0">
                                  <a:latin typeface="Cambria Math" charset="0"/>
                                </a:rPr>
                              </m:ctrlPr>
                            </m:naryPr>
                            <m:sub>
                              <m:r>
                                <m:rPr>
                                  <m:brk m:alnAt="7"/>
                                </m:rPr>
                                <a:rPr lang="it-IT" b="0" i="1" smtClean="0">
                                  <a:latin typeface="Cambria Math" panose="02040503050406030204" pitchFamily="18" charset="0"/>
                                </a:rPr>
                                <m:t>−</m:t>
                              </m:r>
                              <m:r>
                                <a:rPr lang="it-IT" b="0" i="1" smtClean="0">
                                  <a:latin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≠0</m:t>
                              </m:r>
                            </m:sub>
                            <m:sup/>
                            <m:e>
                              <m:func>
                                <m:funcPr>
                                  <m:ctrlPr>
                                    <a:rPr lang="it-IT" b="0" i="1" smtClean="0">
                                      <a:latin typeface="Cambria Math" charset="0"/>
                                    </a:rPr>
                                  </m:ctrlPr>
                                </m:funcPr>
                                <m:fName>
                                  <m:r>
                                    <m:rPr>
                                      <m:sty m:val="p"/>
                                    </m:rPr>
                                    <a:rPr lang="it-IT" b="0" i="0" smtClean="0">
                                      <a:latin typeface="Cambria Math" panose="02040503050406030204" pitchFamily="18" charset="0"/>
                                    </a:rPr>
                                    <m:t>log</m:t>
                                  </m:r>
                                </m:fName>
                                <m:e>
                                  <m:r>
                                    <a:rPr lang="it-IT" b="0" i="1" smtClean="0">
                                      <a:latin typeface="Cambria Math" panose="02040503050406030204" pitchFamily="18" charset="0"/>
                                    </a:rPr>
                                    <m:t>𝑝</m:t>
                                  </m:r>
                                  <m:r>
                                    <a:rPr lang="it-IT" b="0" i="1" smtClean="0">
                                      <a:latin typeface="Cambria Math" panose="02040503050406030204" pitchFamily="18" charset="0"/>
                                    </a:rPr>
                                    <m:t>(</m:t>
                                  </m:r>
                                  <m:sSub>
                                    <m:sSubPr>
                                      <m:ctrlPr>
                                        <a:rPr lang="it-IT" b="0" i="1" smtClean="0">
                                          <a:latin typeface="Cambria Math"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m:t>
                                      </m:r>
                                      <m:r>
                                        <a:rPr lang="it-IT" b="0" i="1" smtClean="0">
                                          <a:latin typeface="Cambria Math" panose="02040503050406030204" pitchFamily="18" charset="0"/>
                                        </a:rPr>
                                        <m:t>𝑗</m:t>
                                      </m:r>
                                    </m:sub>
                                  </m:sSub>
                                  <m:r>
                                    <a:rPr lang="it-IT" b="0" i="1" smtClean="0">
                                      <a:latin typeface="Cambria Math" panose="02040503050406030204" pitchFamily="18" charset="0"/>
                                    </a:rPr>
                                    <m:t>|</m:t>
                                  </m:r>
                                  <m:sSub>
                                    <m:sSubPr>
                                      <m:ctrlPr>
                                        <a:rPr lang="it-IT" b="0" i="1" smtClean="0">
                                          <a:latin typeface="Cambria Math"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sub>
                                  </m:sSub>
                                  <m:r>
                                    <a:rPr lang="it-IT" b="0" i="1" smtClean="0">
                                      <a:latin typeface="Cambria Math" panose="02040503050406030204" pitchFamily="18" charset="0"/>
                                    </a:rPr>
                                    <m:t>)</m:t>
                                  </m:r>
                                </m:e>
                              </m:func>
                            </m:e>
                          </m:nary>
                        </m:e>
                      </m:nary>
                    </m:oMath>
                  </m:oMathPara>
                </a14:m>
                <a:endParaRPr lang="it-IT"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560832"/>
                <a:ext cx="8288640" cy="808042"/>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718915"/>
                <a:ext cx="8288640" cy="26501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b="0" i="1" spc="-1" smtClean="0">
                        <a:uFill>
                          <a:solidFill>
                            <a:srgbClr val="FFFFFF"/>
                          </a:solidFill>
                        </a:uFill>
                        <a:latin typeface="Cambria Math" panose="02040503050406030204" pitchFamily="18" charset="0"/>
                      </a:rPr>
                      <m:t>𝑐</m:t>
                    </m:r>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dimensione</a:t>
                </a:r>
                <a:r>
                  <a:rPr lang="en-US" spc="-1" dirty="0">
                    <a:uFill>
                      <a:solidFill>
                        <a:srgbClr val="FFFFFF"/>
                      </a:solidFill>
                    </a:uFill>
                  </a:rPr>
                  <a:t> </a:t>
                </a:r>
                <a:r>
                  <a:rPr lang="en-US" spc="-1" dirty="0" err="1">
                    <a:uFill>
                      <a:solidFill>
                        <a:srgbClr val="FFFFFF"/>
                      </a:solidFill>
                    </a:uFill>
                  </a:rPr>
                  <a:t>della</a:t>
                </a:r>
                <a:r>
                  <a:rPr lang="en-US" spc="-1" dirty="0">
                    <a:uFill>
                      <a:solidFill>
                        <a:srgbClr val="FFFFFF"/>
                      </a:solidFill>
                    </a:uFill>
                  </a:rPr>
                  <a:t>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sub>
                    </m:sSub>
                  </m:oMath>
                </a14:m>
                <a:r>
                  <a:rPr lang="en-US" spc="-1" dirty="0">
                    <a:uFill>
                      <a:solidFill>
                        <a:srgbClr val="FFFFFF"/>
                      </a:solidFill>
                    </a:uFill>
                  </a:rPr>
                  <a:t> è la </a:t>
                </a:r>
                <a:r>
                  <a:rPr lang="en-US" spc="-1" dirty="0" err="1">
                    <a:uFill>
                      <a:solidFill>
                        <a:srgbClr val="FFFFFF"/>
                      </a:solidFill>
                    </a:uFill>
                  </a:rPr>
                  <a:t>parola</a:t>
                </a:r>
                <a:r>
                  <a:rPr lang="en-US"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𝑗</m:t>
                        </m:r>
                      </m:sub>
                    </m:sSub>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parola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 del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i="1"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([quick], the), ([the, brown], quick), ([quick, fox], brown), [...] </a:t>
                </a:r>
                <a14:m>
                  <m:oMath xmlns:m="http://schemas.openxmlformats.org/officeDocument/2006/math">
                    <m:r>
                      <a:rPr lang="it-IT" b="0" i="1" smtClean="0">
                        <a:latin typeface="Cambria Math" panose="02040503050406030204" pitchFamily="18" charset="0"/>
                      </a:rPr>
                      <m:t>→</m:t>
                    </m:r>
                  </m:oMath>
                </a14:m>
                <a:r>
                  <a:rPr lang="en-US" dirty="0"/>
                  <a:t> </a:t>
                </a:r>
              </a:p>
              <a:p>
                <a:r>
                  <a:rPr lang="en-US" dirty="0"/>
                  <a:t>(the, quick), (quick, the), (quick, brown), (brown, quick), [...]</a:t>
                </a:r>
                <a:endParaRPr lang="en-US"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718915"/>
                <a:ext cx="8288640" cy="2650172"/>
              </a:xfrm>
              <a:prstGeom prst="rect">
                <a:avLst/>
              </a:prstGeom>
              <a:blipFill>
                <a:blip r:embed="rId4"/>
                <a:stretch>
                  <a:fillRect l="-588" t="-1379" b="-1149"/>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19"/>
            <a:ext cx="7210440" cy="19409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2250374"/>
                <a:ext cx="8288640" cy="387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Per </a:t>
                </a:r>
                <a:r>
                  <a:rPr lang="en-US" spc="-1" dirty="0" err="1">
                    <a:uFill>
                      <a:solidFill>
                        <a:srgbClr val="FFFFFF"/>
                      </a:solidFill>
                    </a:uFill>
                  </a:rPr>
                  <a:t>raggiungere</a:t>
                </a:r>
                <a:r>
                  <a:rPr lang="en-US" spc="-1" dirty="0">
                    <a:uFill>
                      <a:solidFill>
                        <a:srgbClr val="FFFFFF"/>
                      </a:solidFill>
                    </a:uFill>
                  </a:rPr>
                  <a:t>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degli</a:t>
                </a:r>
                <a:r>
                  <a:rPr lang="en-US" spc="-1" dirty="0">
                    <a:uFill>
                      <a:solidFill>
                        <a:srgbClr val="FFFFFF"/>
                      </a:solidFill>
                    </a:uFill>
                  </a:rPr>
                  <a:t> </a:t>
                </a:r>
                <a:r>
                  <a:rPr lang="en-US" spc="-1" dirty="0" err="1">
                    <a:uFill>
                      <a:solidFill>
                        <a:srgbClr val="FFFFFF"/>
                      </a:solidFill>
                    </a:uFill>
                  </a:rPr>
                  <a:t>obiettivi</a:t>
                </a:r>
                <a:r>
                  <a:rPr lang="en-US" spc="-1" dirty="0">
                    <a:uFill>
                      <a:solidFill>
                        <a:srgbClr val="FFFFFF"/>
                      </a:solidFill>
                    </a:uFill>
                  </a:rPr>
                  <a:t> </a:t>
                </a:r>
                <a:r>
                  <a:rPr lang="en-US" spc="-1" dirty="0" err="1">
                    <a:uFill>
                      <a:solidFill>
                        <a:srgbClr val="FFFFFF"/>
                      </a:solidFill>
                    </a:uFill>
                  </a:rPr>
                  <a:t>della</a:t>
                </a:r>
                <a:r>
                  <a:rPr lang="en-US" spc="-1" dirty="0">
                    <a:uFill>
                      <a:solidFill>
                        <a:srgbClr val="FFFFFF"/>
                      </a:solidFill>
                    </a:uFill>
                  </a:rPr>
                  <a:t> </a:t>
                </a:r>
                <a:r>
                  <a:rPr lang="en-US" spc="-1" dirty="0" err="1">
                    <a:uFill>
                      <a:solidFill>
                        <a:srgbClr val="FFFFFF"/>
                      </a:solidFill>
                    </a:uFill>
                  </a:rPr>
                  <a:t>tesi</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è </a:t>
                </a:r>
                <a:r>
                  <a:rPr lang="en-US" spc="-1" dirty="0" err="1">
                    <a:uFill>
                      <a:solidFill>
                        <a:srgbClr val="FFFFFF"/>
                      </a:solidFill>
                    </a:uFill>
                  </a:rPr>
                  <a:t>deciso</a:t>
                </a:r>
                <a:r>
                  <a:rPr lang="en-US" spc="-1" dirty="0">
                    <a:uFill>
                      <a:solidFill>
                        <a:srgbClr val="FFFFFF"/>
                      </a:solidFill>
                    </a:uFill>
                  </a:rPr>
                  <a:t> di </a:t>
                </a:r>
                <a:r>
                  <a:rPr lang="en-US" spc="-1" dirty="0" err="1">
                    <a:uFill>
                      <a:solidFill>
                        <a:srgbClr val="FFFFFF"/>
                      </a:solidFill>
                    </a:uFill>
                  </a:rPr>
                  <a:t>modificare</a:t>
                </a:r>
                <a:r>
                  <a:rPr lang="en-US" spc="-1" dirty="0">
                    <a:uFill>
                      <a:solidFill>
                        <a:srgbClr val="FFFFFF"/>
                      </a:solidFill>
                    </a:uFill>
                  </a:rPr>
                  <a:t> Skip-gram, in </a:t>
                </a:r>
                <a:r>
                  <a:rPr lang="en-US" spc="-1" dirty="0" err="1">
                    <a:uFill>
                      <a:solidFill>
                        <a:srgbClr val="FFFFFF"/>
                      </a:solidFill>
                    </a:uFill>
                  </a:rPr>
                  <a:t>maniera</a:t>
                </a:r>
                <a:r>
                  <a:rPr lang="en-US" spc="-1" dirty="0">
                    <a:uFill>
                      <a:solidFill>
                        <a:srgbClr val="FFFFFF"/>
                      </a:solidFill>
                    </a:uFill>
                  </a:rPr>
                  <a:t> tale da </a:t>
                </a:r>
                <a:r>
                  <a:rPr lang="en-US" spc="-1" dirty="0" err="1">
                    <a:uFill>
                      <a:solidFill>
                        <a:srgbClr val="FFFFFF"/>
                      </a:solidFill>
                    </a:uFill>
                  </a:rPr>
                  <a:t>considerare</a:t>
                </a:r>
                <a:r>
                  <a:rPr lang="en-US" spc="-1" dirty="0">
                    <a:uFill>
                      <a:solidFill>
                        <a:srgbClr val="FFFFFF"/>
                      </a:solidFill>
                    </a:uFill>
                  </a:rPr>
                  <a:t> solo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sinistro</a:t>
                </a:r>
                <a:r>
                  <a:rPr lang="en-US" spc="-1" dirty="0">
                    <a:uFill>
                      <a:solidFill>
                        <a:srgbClr val="FFFFFF"/>
                      </a:solidFill>
                    </a:uFill>
                  </a:rPr>
                  <a:t>, data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valore</a:t>
                </a:r>
                <a:r>
                  <a:rPr lang="en-US" spc="-1" dirty="0">
                    <a:uFill>
                      <a:solidFill>
                        <a:srgbClr val="FFFFFF"/>
                      </a:solidFill>
                    </a:uFill>
                  </a:rPr>
                  <a:t> </a:t>
                </a:r>
                <a:r>
                  <a:rPr lang="en-US" spc="-1" dirty="0">
                    <a:solidFill>
                      <a:srgbClr val="FF3333"/>
                    </a:solidFill>
                    <a:uFill>
                      <a:solidFill>
                        <a:srgbClr val="FFFFFF"/>
                      </a:solidFill>
                    </a:uFill>
                  </a:rPr>
                  <a:t>b</a:t>
                </a:r>
                <a:r>
                  <a:rPr lang="en-US" spc="-1" dirty="0">
                    <a:uFill>
                      <a:solidFill>
                        <a:srgbClr val="FFFFFF"/>
                      </a:solidFill>
                    </a:uFill>
                  </a:rPr>
                  <a:t>, </a:t>
                </a:r>
                <a:r>
                  <a:rPr lang="en-US" spc="-1" dirty="0" err="1">
                    <a:uFill>
                      <a:solidFill>
                        <a:srgbClr val="FFFFFF"/>
                      </a:solidFill>
                    </a:uFill>
                  </a:rPr>
                  <a:t>usato</a:t>
                </a:r>
                <a:r>
                  <a:rPr lang="en-US" spc="-1" dirty="0">
                    <a:uFill>
                      <a:solidFill>
                        <a:srgbClr val="FFFFFF"/>
                      </a:solidFill>
                    </a:uFill>
                  </a:rPr>
                  <a:t> per </a:t>
                </a:r>
                <a:r>
                  <a:rPr lang="en-US" spc="-1" dirty="0" err="1">
                    <a:uFill>
                      <a:solidFill>
                        <a:srgbClr val="FFFFFF"/>
                      </a:solidFill>
                    </a:uFill>
                  </a:rPr>
                  <a:t>aumentare</a:t>
                </a:r>
                <a:r>
                  <a:rPr lang="en-US" spc="-1" dirty="0">
                    <a:uFill>
                      <a:solidFill>
                        <a:srgbClr val="FFFFFF"/>
                      </a:solidFill>
                    </a:uFill>
                  </a:rPr>
                  <a:t> o </a:t>
                </a:r>
                <a:r>
                  <a:rPr lang="en-US" spc="-1" dirty="0" err="1">
                    <a:uFill>
                      <a:solidFill>
                        <a:srgbClr val="FFFFFF"/>
                      </a:solidFill>
                    </a:uFill>
                  </a:rPr>
                  <a:t>diminuire</a:t>
                </a:r>
                <a:r>
                  <a:rPr lang="en-US" spc="-1" dirty="0">
                    <a:uFill>
                      <a:solidFill>
                        <a:srgbClr val="FFFFFF"/>
                      </a:solidFill>
                    </a:uFill>
                  </a:rPr>
                  <a:t> la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r>
                  <a:rPr lang="en-US" spc="-1" dirty="0">
                    <a:uFill>
                      <a:solidFill>
                        <a:srgbClr val="FFFFFF"/>
                      </a:solidFill>
                    </a:uFill>
                  </a:rPr>
                  <a:t>, per dare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importanza</a:t>
                </a:r>
                <a:r>
                  <a:rPr lang="en-US" spc="-1" dirty="0">
                    <a:uFill>
                      <a:solidFill>
                        <a:srgbClr val="FFFFFF"/>
                      </a:solidFill>
                    </a:uFill>
                  </a:rPr>
                  <a:t> </a:t>
                </a:r>
                <a:r>
                  <a:rPr lang="en-US" spc="-1" dirty="0" err="1">
                    <a:uFill>
                      <a:solidFill>
                        <a:srgbClr val="FFFFFF"/>
                      </a:solidFill>
                    </a:uFill>
                  </a:rPr>
                  <a:t>alle</a:t>
                </a:r>
                <a:r>
                  <a:rPr lang="en-US" spc="-1" dirty="0">
                    <a:uFill>
                      <a:solidFill>
                        <a:srgbClr val="FFFFFF"/>
                      </a:solidFill>
                    </a:uFill>
                  </a:rPr>
                  <a:t> parole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vicine</a:t>
                </a:r>
                <a:r>
                  <a:rPr lang="en-US" spc="-1" dirty="0">
                    <a:uFill>
                      <a:solidFill>
                        <a:srgbClr val="FFFFFF"/>
                      </a:solidFill>
                    </a:uFill>
                  </a:rPr>
                  <a:t> a </a:t>
                </a:r>
                <a:r>
                  <a:rPr lang="en-US" spc="-1" dirty="0" err="1">
                    <a:uFill>
                      <a:solidFill>
                        <a:srgbClr val="FFFFFF"/>
                      </a:solidFill>
                    </a:uFill>
                  </a:rPr>
                  <a:t>quella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 the), ([the], quick), ([quick], brown), [...] </a:t>
                </a:r>
                <a14:m>
                  <m:oMath xmlns:m="http://schemas.openxmlformats.org/officeDocument/2006/math">
                    <m:r>
                      <a:rPr lang="it-IT" i="1">
                        <a:latin typeface="Cambria Math" panose="02040503050406030204" pitchFamily="18" charset="0"/>
                      </a:rPr>
                      <m:t>→</m:t>
                    </m:r>
                  </m:oMath>
                </a14:m>
                <a:r>
                  <a:rPr lang="en-US" dirty="0"/>
                  <a:t> </a:t>
                </a:r>
              </a:p>
              <a:p>
                <a:r>
                  <a:rPr lang="en-US" dirty="0"/>
                  <a:t>(the), (quick, the), (brown, quick), [...]</a:t>
                </a:r>
                <a:endParaRPr lang="en-US" spc="-1" dirty="0">
                  <a:uFill>
                    <a:solidFill>
                      <a:srgbClr val="FFFFFF"/>
                    </a:solidFill>
                  </a:uFill>
                </a:endParaRP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2250374"/>
                <a:ext cx="8288640" cy="3875023"/>
              </a:xfrm>
              <a:prstGeom prst="rect">
                <a:avLst/>
              </a:prstGeom>
              <a:blipFill>
                <a:blip r:embed="rId3"/>
                <a:stretch>
                  <a:fillRect l="-588" t="-786"/>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pc="-1" dirty="0">
                    <a:uFill>
                      <a:solidFill>
                        <a:srgbClr val="FFFFFF"/>
                      </a:solidFill>
                    </a:uFill>
                  </a:rPr>
                  <a:t>Dato un grafo </a:t>
                </a:r>
                <a14:m>
                  <m:oMath xmlns:m="http://schemas.openxmlformats.org/officeDocument/2006/math">
                    <m:r>
                      <m:rPr>
                        <m:sty m:val="p"/>
                      </m:rPr>
                      <a:rPr lang="it-IT" b="0" i="0" spc="-1" smtClean="0">
                        <a:uFill>
                          <a:solidFill>
                            <a:srgbClr val="FFFFFF"/>
                          </a:solidFill>
                        </a:uFill>
                        <a:latin typeface="Cambria Math" panose="02040503050406030204" pitchFamily="18" charset="0"/>
                      </a:rPr>
                      <m:t>G</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 </m:t>
                    </m:r>
                    <m:r>
                      <a:rPr lang="it-IT" b="0" i="1" spc="-1" smtClean="0">
                        <a:uFill>
                          <a:solidFill>
                            <a:srgbClr val="FFFFFF"/>
                          </a:solidFill>
                        </a:uFill>
                        <a:latin typeface="Cambria Math" panose="02040503050406030204" pitchFamily="18" charset="0"/>
                      </a:rPr>
                      <m:t>𝐸</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l’obiettivo</a:t>
                </a:r>
                <a:r>
                  <a:rPr lang="en-US" spc="-1" dirty="0">
                    <a:uFill>
                      <a:solidFill>
                        <a:srgbClr val="FFFFFF"/>
                      </a:solidFill>
                    </a:uFill>
                  </a:rPr>
                  <a:t> è </a:t>
                </a:r>
                <a:r>
                  <a:rPr lang="en-US" spc="-1" dirty="0" err="1">
                    <a:uFill>
                      <a:solidFill>
                        <a:srgbClr val="FFFFFF"/>
                      </a:solidFill>
                    </a:uFill>
                  </a:rPr>
                  <a:t>quello</a:t>
                </a:r>
                <a:r>
                  <a:rPr lang="en-US" spc="-1" dirty="0">
                    <a:uFill>
                      <a:solidFill>
                        <a:srgbClr val="FFFFFF"/>
                      </a:solidFill>
                    </a:uFill>
                  </a:rPr>
                  <a:t> di </a:t>
                </a:r>
                <a:r>
                  <a:rPr lang="en-US" spc="-1" dirty="0" err="1">
                    <a:uFill>
                      <a:solidFill>
                        <a:srgbClr val="FFFFFF"/>
                      </a:solidFill>
                    </a:uFill>
                  </a:rPr>
                  <a:t>rappresentare</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vertice</a:t>
                </a:r>
                <a:r>
                  <a:rPr lang="en-US" spc="-1" dirty="0">
                    <a:uFill>
                      <a:solidFill>
                        <a:srgbClr val="FFFFFF"/>
                      </a:solidFill>
                    </a:uFill>
                  </a:rPr>
                  <a:t> </a:t>
                </a:r>
                <a14:m>
                  <m:oMath xmlns:m="http://schemas.openxmlformats.org/officeDocument/2006/math">
                    <m:r>
                      <a:rPr lang="it-IT" b="0" i="1" spc="-1" smtClean="0">
                        <a:uFill>
                          <a:solidFill>
                            <a:srgbClr val="FFFFFF"/>
                          </a:solidFill>
                        </a:uFill>
                        <a:latin typeface="Cambria Math" panose="02040503050406030204" pitchFamily="18" charset="0"/>
                      </a:rPr>
                      <m:t>𝑣</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𝑉</m:t>
                    </m:r>
                  </m:oMath>
                </a14:m>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 </a:t>
                </a:r>
                <a14:m>
                  <m:oMath xmlns:m="http://schemas.openxmlformats.org/officeDocument/2006/math">
                    <m:sSup>
                      <m:sSupPr>
                        <m:ctrlPr>
                          <a:rPr lang="en-US" i="1" spc="-1" smtClean="0">
                            <a:uFill>
                              <a:solidFill>
                                <a:srgbClr val="FFFFFF"/>
                              </a:solidFill>
                            </a:uFill>
                            <a:latin typeface="Cambria Math" charset="0"/>
                          </a:rPr>
                        </m:ctrlPr>
                      </m:sSupPr>
                      <m:e>
                        <m:r>
                          <a:rPr lang="it-IT" b="0" i="1" spc="-1" smtClean="0">
                            <a:uFill>
                              <a:solidFill>
                                <a:srgbClr val="FFFFFF"/>
                              </a:solidFill>
                            </a:uFill>
                            <a:latin typeface="Cambria Math" panose="02040503050406030204" pitchFamily="18" charset="0"/>
                          </a:rPr>
                          <m:t>𝑅</m:t>
                        </m:r>
                      </m:e>
                      <m:sup>
                        <m:r>
                          <a:rPr lang="it-IT" b="0" i="1" spc="-1" smtClean="0">
                            <a:uFill>
                              <a:solidFill>
                                <a:srgbClr val="FFFFFF"/>
                              </a:solidFill>
                            </a:uFill>
                            <a:latin typeface="Cambria Math" panose="02040503050406030204" pitchFamily="18" charset="0"/>
                          </a:rPr>
                          <m:t>𝑑</m:t>
                        </m:r>
                      </m:sup>
                    </m:sSup>
                  </m:oMath>
                </a14:m>
                <a:r>
                  <a:rPr lang="en-US" spc="-1" dirty="0">
                    <a:uFill>
                      <a:solidFill>
                        <a:srgbClr val="FFFFFF"/>
                      </a:solidFill>
                    </a:uFill>
                  </a:rPr>
                  <a:t>, dove </a:t>
                </a:r>
                <a14:m>
                  <m:oMath xmlns:m="http://schemas.openxmlformats.org/officeDocument/2006/math">
                    <m:r>
                      <a:rPr lang="it-IT" b="0" i="1" spc="-1" smtClean="0">
                        <a:uFill>
                          <a:solidFill>
                            <a:srgbClr val="FFFFFF"/>
                          </a:solidFill>
                        </a:uFill>
                        <a:latin typeface="Cambria Math" panose="02040503050406030204" pitchFamily="18" charset="0"/>
                      </a:rPr>
                      <m:t>𝑑</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a:t>
                </a:r>
                <a:r>
                  <a:rPr lang="en-US" spc="-1" dirty="0">
                    <a:solidFill>
                      <a:srgbClr val="FF3333"/>
                    </a:solidFill>
                    <a:uFill>
                      <a:solidFill>
                        <a:srgbClr val="FFFFFF"/>
                      </a:solidFill>
                    </a:uFill>
                  </a:rPr>
                  <a:t>primo</a:t>
                </a:r>
                <a:r>
                  <a:rPr lang="en-US" spc="-1" dirty="0">
                    <a:uFill>
                      <a:solidFill>
                        <a:srgbClr val="FFFFFF"/>
                      </a:solidFill>
                    </a:uFill>
                  </a:rPr>
                  <a:t> </a:t>
                </a:r>
                <a:r>
                  <a:rPr lang="en-US" spc="-1" dirty="0" err="1">
                    <a:uFill>
                      <a:solidFill>
                        <a:srgbClr val="FFFFFF"/>
                      </a:solidFill>
                    </a:uFill>
                  </a:rPr>
                  <a:t>ordine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a:t>
                </a:r>
                <a:r>
                  <a:rPr lang="en-US" spc="-1" dirty="0">
                    <a:solidFill>
                      <a:srgbClr val="FF3333"/>
                    </a:solidFill>
                    <a:uFill>
                      <a:solidFill>
                        <a:srgbClr val="FFFFFF"/>
                      </a:solidFill>
                    </a:uFill>
                  </a:rPr>
                  <a:t>secondo</a:t>
                </a:r>
                <a:r>
                  <a:rPr lang="en-US" spc="-1" dirty="0">
                    <a:uFill>
                      <a:solidFill>
                        <a:srgbClr val="FFFFFF"/>
                      </a:solidFill>
                    </a:uFill>
                  </a:rPr>
                  <a:t> </a:t>
                </a:r>
                <a:r>
                  <a:rPr lang="en-US" spc="-1" dirty="0" err="1">
                    <a:uFill>
                      <a:solidFill>
                        <a:srgbClr val="FFFFFF"/>
                      </a:solidFill>
                    </a:uFill>
                  </a:rPr>
                  <a:t>ordine</a:t>
                </a:r>
                <a:r>
                  <a:rPr lang="en-US" spc="-1" dirty="0">
                    <a:uFill>
                      <a:solidFill>
                        <a:srgbClr val="FFFFFF"/>
                      </a:solidFill>
                    </a:uFill>
                  </a:rPr>
                  <a:t>:</a:t>
                </a: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588" t="-831"/>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771466"/>
                <a:ext cx="2676630"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charset="0"/>
                            </a:rPr>
                          </m:ctrlPr>
                        </m:naryPr>
                        <m:sub>
                          <m:d>
                            <m:dPr>
                              <m:ctrlPr>
                                <a:rPr lang="it-IT" i="1" spc="-1">
                                  <a:uFill>
                                    <a:solidFill>
                                      <a:srgbClr val="FFFFFF"/>
                                    </a:solidFill>
                                  </a:uFill>
                                  <a:latin typeface="Cambria Math"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charset="0"/>
                                    </a:rPr>
                                  </m:ctrlPr>
                                </m:sSubPr>
                                <m:e>
                                  <m:r>
                                    <a:rPr lang="it-IT" i="1" spc="-1">
                                      <a:uFill>
                                        <a:solidFill>
                                          <a:srgbClr val="FFFFFF"/>
                                        </a:solidFill>
                                      </a:uFill>
                                      <a:latin typeface="Cambria Math" panose="02040503050406030204" pitchFamily="18" charset="0"/>
                                    </a:rPr>
                                    <m:t>𝑝</m:t>
                                  </m:r>
                                </m:e>
                                <m:sub>
                                  <m:r>
                                    <a:rPr lang="it-IT" i="1" spc="-1">
                                      <a:uFill>
                                        <a:solidFill>
                                          <a:srgbClr val="FFFFFF"/>
                                        </a:solidFill>
                                      </a:uFill>
                                      <a:latin typeface="Cambria Math" panose="02040503050406030204" pitchFamily="18" charset="0"/>
                                    </a:rPr>
                                    <m:t>1</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 </m:t>
                              </m:r>
                              <m:sSub>
                                <m:sSubPr>
                                  <m:ctrlPr>
                                    <a:rPr lang="it-IT" i="1" spc="-1">
                                      <a:uFill>
                                        <a:solidFill>
                                          <a:srgbClr val="FFFFFF"/>
                                        </a:solidFill>
                                      </a:uFill>
                                      <a:latin typeface="Cambria Math"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𝑗</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771466"/>
                <a:ext cx="2676630" cy="797078"/>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4506961"/>
                <a:ext cx="2761782"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smtClean="0">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charset="0"/>
                            </a:rPr>
                          </m:ctrlPr>
                        </m:naryPr>
                        <m:sub>
                          <m:d>
                            <m:dPr>
                              <m:ctrlPr>
                                <a:rPr lang="it-IT" i="1" spc="-1">
                                  <a:uFill>
                                    <a:solidFill>
                                      <a:srgbClr val="FFFFFF"/>
                                    </a:solidFill>
                                  </a:uFill>
                                  <a:latin typeface="Cambria Math"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charset="0"/>
                                    </a:rPr>
                                  </m:ctrlPr>
                                </m:sSubPr>
                                <m:e>
                                  <m:r>
                                    <a:rPr lang="it-IT" i="1" spc="-1">
                                      <a:uFill>
                                        <a:solidFill>
                                          <a:srgbClr val="FFFFFF"/>
                                        </a:solidFill>
                                      </a:uFill>
                                      <a:latin typeface="Cambria Math" panose="02040503050406030204" pitchFamily="18" charset="0"/>
                                    </a:rPr>
                                    <m:t>𝑝</m:t>
                                  </m:r>
                                </m:e>
                                <m:sub>
                                  <m:r>
                                    <a:rPr lang="it-IT" b="0" i="1" spc="-1" smtClean="0">
                                      <a:uFill>
                                        <a:solidFill>
                                          <a:srgbClr val="FFFFFF"/>
                                        </a:solidFill>
                                      </a:uFill>
                                      <a:latin typeface="Cambria Math" panose="02040503050406030204" pitchFamily="18" charset="0"/>
                                    </a:rPr>
                                    <m:t>2</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𝑗</m:t>
                                  </m:r>
                                </m:sub>
                              </m:sSub>
                              <m:r>
                                <a:rPr lang="it-IT" b="0" i="1" spc="-1" smtClean="0">
                                  <a:uFill>
                                    <a:solidFill>
                                      <a:srgbClr val="FFFFFF"/>
                                    </a:solidFill>
                                  </a:uFill>
                                  <a:latin typeface="Cambria Math" panose="02040503050406030204" pitchFamily="18" charset="0"/>
                                </a:rPr>
                                <m:t>|</m:t>
                              </m:r>
                              <m:sSub>
                                <m:sSubPr>
                                  <m:ctrlPr>
                                    <a:rPr lang="it-IT" i="1" spc="-1">
                                      <a:uFill>
                                        <a:solidFill>
                                          <a:srgbClr val="FFFFFF"/>
                                        </a:solidFill>
                                      </a:uFill>
                                      <a:latin typeface="Cambria Math"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6" name="Rettangolo 5"/>
              <p:cNvSpPr>
                <a:spLocks noRot="1" noChangeAspect="1" noMove="1" noResize="1" noEditPoints="1" noAdjustHandles="1" noChangeArrowheads="1" noChangeShapeType="1" noTextEdit="1"/>
              </p:cNvSpPr>
              <p:nvPr/>
            </p:nvSpPr>
            <p:spPr>
              <a:xfrm>
                <a:off x="698303" y="4506961"/>
                <a:ext cx="2761782" cy="797078"/>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9985" y="2452465"/>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spc="-1" dirty="0" err="1">
                <a:solidFill>
                  <a:srgbClr val="17375E"/>
                </a:solidFill>
                <a:uFill>
                  <a:solidFill>
                    <a:srgbClr val="FFFFFF"/>
                  </a:solidFill>
                </a:uFill>
                <a:latin typeface="Calibri"/>
                <a:ea typeface="DejaVu Sans"/>
              </a:rPr>
              <a:t>testo</a:t>
            </a:r>
            <a:r>
              <a:rPr lang="en-US" sz="4400"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Funzione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misurare</a:t>
            </a:r>
            <a:r>
              <a:rPr lang="en-US" spc="-1" dirty="0">
                <a:uFill>
                  <a:solidFill>
                    <a:srgbClr val="FFFFFF"/>
                  </a:solidFill>
                </a:uFill>
              </a:rPr>
              <a:t> </a:t>
            </a:r>
            <a:r>
              <a:rPr lang="en-US" spc="-1" dirty="0" err="1">
                <a:uFill>
                  <a:solidFill>
                    <a:srgbClr val="FFFFFF"/>
                  </a:solidFill>
                </a:uFill>
              </a:rPr>
              <a:t>l’importanza</a:t>
            </a:r>
            <a:r>
              <a:rPr lang="en-US" spc="-1" dirty="0">
                <a:uFill>
                  <a:solidFill>
                    <a:srgbClr val="FFFFFF"/>
                  </a:solidFill>
                </a:uFill>
              </a:rPr>
              <a:t> di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rispetto</a:t>
            </a:r>
            <a:r>
              <a:rPr lang="en-US" spc="-1" dirty="0">
                <a:uFill>
                  <a:solidFill>
                    <a:srgbClr val="FFFFFF"/>
                  </a:solidFill>
                </a:uFill>
              </a:rPr>
              <a:t> ad un </a:t>
            </a:r>
            <a:r>
              <a:rPr lang="en-US" spc="-1" dirty="0" err="1">
                <a:uFill>
                  <a:solidFill>
                    <a:srgbClr val="FFFFFF"/>
                  </a:solidFill>
                </a:uFill>
              </a:rPr>
              <a:t>documento</a:t>
            </a:r>
            <a:r>
              <a:rPr lang="en-US" spc="-1" dirty="0">
                <a:uFill>
                  <a:solidFill>
                    <a:srgbClr val="FFFFFF"/>
                  </a:solidFill>
                </a:uFill>
              </a:rPr>
              <a:t> o ad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solidFill>
                  <a:srgbClr val="FF3333"/>
                </a:solidFill>
                <a:uFill>
                  <a:solidFill>
                    <a:srgbClr val="FFFFFF"/>
                  </a:solidFill>
                </a:uFill>
              </a:rPr>
              <a:t>Tf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quante</a:t>
            </a:r>
            <a:r>
              <a:rPr lang="en-US" spc="-1" dirty="0">
                <a:uFill>
                  <a:solidFill>
                    <a:srgbClr val="FFFFFF"/>
                  </a:solidFill>
                </a:uFill>
              </a:rPr>
              <a:t> volte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appare</a:t>
            </a:r>
            <a:r>
              <a:rPr lang="en-US" spc="-1" dirty="0">
                <a:uFill>
                  <a:solidFill>
                    <a:srgbClr val="FFFFFF"/>
                  </a:solidFill>
                </a:uFill>
              </a:rPr>
              <a:t> in un </a:t>
            </a:r>
            <a:r>
              <a:rPr lang="en-US" spc="-1" dirty="0" err="1">
                <a:uFill>
                  <a:solidFill>
                    <a:srgbClr val="FFFFFF"/>
                  </a:solidFill>
                </a:uFill>
              </a:rPr>
              <a:t>documento</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solidFill>
                  <a:srgbClr val="FF3333"/>
                </a:solidFill>
                <a:uFill>
                  <a:solidFill>
                    <a:srgbClr val="FFFFFF"/>
                  </a:solidFill>
                </a:uFill>
              </a:rPr>
              <a:t>Idf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i</a:t>
            </a:r>
            <a:r>
              <a:rPr lang="en-US" spc="-1" dirty="0">
                <a:uFill>
                  <a:solidFill>
                    <a:srgbClr val="FFFFFF"/>
                  </a:solidFill>
                </a:uFill>
              </a:rPr>
              <a:t> termini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a:t>
            </a:r>
            <a:r>
              <a:rPr lang="en-US" spc="-1" dirty="0" err="1">
                <a:uFill>
                  <a:solidFill>
                    <a:srgbClr val="FFFFFF"/>
                  </a:solidFill>
                </a:uFill>
              </a:rPr>
              <a:t>presentano</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volte in un </a:t>
            </a:r>
            <a:r>
              <a:rPr lang="en-US" spc="-1" dirty="0" err="1">
                <a:uFill>
                  <a:solidFill>
                    <a:srgbClr val="FFFFFF"/>
                  </a:solidFill>
                </a:uFill>
              </a:rPr>
              <a:t>documento</a:t>
            </a:r>
            <a:r>
              <a:rPr lang="en-US" spc="-1" dirty="0">
                <a:uFill>
                  <a:solidFill>
                    <a:srgbClr val="FFFFFF"/>
                  </a:solidFill>
                </a:uFill>
              </a:rPr>
              <a:t>, ma con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frequenza</a:t>
            </a:r>
            <a:r>
              <a:rPr lang="en-US" spc="-1" dirty="0">
                <a:uFill>
                  <a:solidFill>
                    <a:srgbClr val="FFFFFF"/>
                  </a:solidFill>
                </a:uFill>
              </a:rPr>
              <a:t> in </a:t>
            </a:r>
            <a:r>
              <a:rPr lang="en-US" spc="-1" dirty="0" err="1">
                <a:uFill>
                  <a:solidFill>
                    <a:srgbClr val="FFFFFF"/>
                  </a:solidFill>
                </a:uFill>
              </a:rPr>
              <a:t>tutta</a:t>
            </a:r>
            <a:r>
              <a:rPr lang="en-US" spc="-1" dirty="0">
                <a:uFill>
                  <a:solidFill>
                    <a:srgbClr val="FFFFFF"/>
                  </a:solidFill>
                </a:uFill>
              </a:rPr>
              <a:t> la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charset="0"/>
                            </a:rPr>
                          </m:ctrlPr>
                        </m:fPr>
                        <m:num>
                          <m:sSub>
                            <m:sSubPr>
                              <m:ctrlPr>
                                <a:rPr lang="it-IT" sz="2400" b="0" i="1" smtClean="0">
                                  <a:latin typeface="Cambria Math"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811248"/>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811248"/>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testo</a:t>
            </a:r>
            <a:r>
              <a:rPr lang="en-US" sz="4400" b="0" strike="noStrike" spc="-1" dirty="0">
                <a:solidFill>
                  <a:srgbClr val="17375E"/>
                </a:solidFill>
                <a:uFill>
                  <a:solidFill>
                    <a:srgbClr val="FFFFFF"/>
                  </a:solidFill>
                </a:uFill>
                <a:latin typeface="Calibri"/>
                <a:ea typeface="DejaVu Sans"/>
              </a:rPr>
              <a:t>: 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Chiamato</a:t>
            </a:r>
            <a:r>
              <a:rPr lang="en-US" spc="-1" dirty="0">
                <a:uFill>
                  <a:solidFill>
                    <a:srgbClr val="FFFFFF"/>
                  </a:solidFill>
                </a:uFill>
              </a:rPr>
              <a:t> </a:t>
            </a:r>
            <a:r>
              <a:rPr lang="en-US" spc="-1" dirty="0" err="1">
                <a:uFill>
                  <a:solidFill>
                    <a:srgbClr val="FFFFFF"/>
                  </a:solidFill>
                </a:uFill>
              </a:rPr>
              <a:t>anche</a:t>
            </a:r>
            <a:r>
              <a:rPr lang="en-US" spc="-1" dirty="0">
                <a:uFill>
                  <a:solidFill>
                    <a:srgbClr val="FFFFFF"/>
                  </a:solidFill>
                </a:uFill>
              </a:rPr>
              <a:t> Paragraph2Vec,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estensione</a:t>
            </a:r>
            <a:r>
              <a:rPr lang="en-US" spc="-1" dirty="0">
                <a:uFill>
                  <a:solidFill>
                    <a:srgbClr val="FFFFFF"/>
                  </a:solidFill>
                </a:uFill>
              </a:rPr>
              <a:t> di Word2Vec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aggrega</a:t>
            </a:r>
            <a:r>
              <a:rPr lang="en-US" spc="-1" dirty="0">
                <a:uFill>
                  <a:solidFill>
                    <a:srgbClr val="FFFFFF"/>
                  </a:solidFill>
                </a:uFill>
              </a:rPr>
              <a:t> </a:t>
            </a:r>
            <a:r>
              <a:rPr lang="en-US" spc="-1" dirty="0" err="1">
                <a:uFill>
                  <a:solidFill>
                    <a:srgbClr val="FFFFFF"/>
                  </a:solidFill>
                </a:uFill>
              </a:rPr>
              <a:t>tutte</a:t>
            </a:r>
            <a:r>
              <a:rPr lang="en-US" spc="-1" dirty="0">
                <a:uFill>
                  <a:solidFill>
                    <a:srgbClr val="FFFFFF"/>
                  </a:solidFill>
                </a:uFill>
              </a:rPr>
              <a:t> le parole di un </a:t>
            </a:r>
            <a:r>
              <a:rPr lang="en-US" spc="-1" dirty="0" err="1">
                <a:uFill>
                  <a:solidFill>
                    <a:srgbClr val="FFFFFF"/>
                  </a:solidFill>
                </a:uFill>
              </a:rPr>
              <a:t>paragrafo</a:t>
            </a:r>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processo</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è </a:t>
            </a:r>
            <a:r>
              <a:rPr lang="en-US" spc="-1" dirty="0" err="1">
                <a:uFill>
                  <a:solidFill>
                    <a:srgbClr val="FFFFFF"/>
                  </a:solidFill>
                </a:uFill>
              </a:rPr>
              <a:t>caratterizzato</a:t>
            </a:r>
            <a:r>
              <a:rPr lang="en-US" spc="-1" dirty="0">
                <a:uFill>
                  <a:solidFill>
                    <a:srgbClr val="FFFFFF"/>
                  </a:solidFill>
                </a:uFill>
              </a:rPr>
              <a:t> </a:t>
            </a:r>
            <a:r>
              <a:rPr lang="en-US" spc="-1" dirty="0" err="1">
                <a:uFill>
                  <a:solidFill>
                    <a:srgbClr val="FFFFFF"/>
                  </a:solidFill>
                </a:uFill>
              </a:rPr>
              <a:t>dallo</a:t>
            </a:r>
            <a:r>
              <a:rPr lang="en-US" spc="-1" dirty="0">
                <a:uFill>
                  <a:solidFill>
                    <a:srgbClr val="FFFFFF"/>
                  </a:solidFill>
                </a:uFill>
              </a:rPr>
              <a:t> </a:t>
            </a:r>
            <a:r>
              <a:rPr lang="en-US" spc="-1" dirty="0" err="1">
                <a:uFill>
                  <a:solidFill>
                    <a:srgbClr val="FFFFFF"/>
                  </a:solidFill>
                </a:uFill>
              </a:rPr>
              <a:t>spostamento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di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attraverso</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 per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L’idea</a:t>
            </a:r>
            <a:r>
              <a:rPr lang="en-US" spc="-1" dirty="0">
                <a:uFill>
                  <a:solidFill>
                    <a:srgbClr val="FFFFFF"/>
                  </a:solidFill>
                </a:uFill>
              </a:rPr>
              <a:t> di base è </a:t>
            </a:r>
            <a:r>
              <a:rPr lang="en-US" spc="-1" dirty="0" err="1">
                <a:uFill>
                  <a:solidFill>
                    <a:srgbClr val="FFFFFF"/>
                  </a:solidFill>
                </a:uFill>
              </a:rPr>
              <a:t>quella</a:t>
            </a:r>
            <a:r>
              <a:rPr lang="en-US" spc="-1" dirty="0">
                <a:uFill>
                  <a:solidFill>
                    <a:srgbClr val="FFFFFF"/>
                  </a:solidFill>
                </a:uFill>
              </a:rPr>
              <a:t> di </a:t>
            </a:r>
            <a:r>
              <a:rPr lang="en-US" spc="-1" dirty="0" err="1">
                <a:uFill>
                  <a:solidFill>
                    <a:srgbClr val="FFFFFF"/>
                  </a:solidFill>
                </a:uFill>
              </a:rPr>
              <a:t>apprendere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di </a:t>
            </a:r>
            <a:r>
              <a:rPr lang="en-US" spc="-1" dirty="0" err="1">
                <a:uFill>
                  <a:solidFill>
                    <a:srgbClr val="FFFFFF"/>
                  </a:solidFill>
                </a:uFill>
              </a:rPr>
              <a:t>paragrafi</a:t>
            </a:r>
            <a:r>
              <a:rPr lang="en-US" spc="-1" dirty="0">
                <a:uFill>
                  <a:solidFill>
                    <a:srgbClr val="FFFFFF"/>
                  </a:solidFill>
                </a:uFill>
              </a:rPr>
              <a:t> in </a:t>
            </a:r>
            <a:r>
              <a:rPr lang="en-US" spc="-1" dirty="0" err="1">
                <a:uFill>
                  <a:solidFill>
                    <a:srgbClr val="FFFFFF"/>
                  </a:solidFill>
                </a:uFill>
              </a:rPr>
              <a:t>modo</a:t>
            </a:r>
            <a:r>
              <a:rPr lang="en-US" spc="-1" dirty="0">
                <a:uFill>
                  <a:solidFill>
                    <a:srgbClr val="FFFFFF"/>
                  </a:solidFill>
                </a:uFill>
              </a:rPr>
              <a:t> </a:t>
            </a:r>
            <a:r>
              <a:rPr lang="en-US" spc="-1" dirty="0">
                <a:solidFill>
                  <a:srgbClr val="FF3333"/>
                </a:solidFill>
                <a:uFill>
                  <a:solidFill>
                    <a:srgbClr val="FFFFFF"/>
                  </a:solidFill>
                </a:uFill>
              </a:rPr>
              <a:t>simile</a:t>
            </a:r>
            <a:r>
              <a:rPr lang="en-US" spc="-1" dirty="0">
                <a:uFill>
                  <a:solidFill>
                    <a:srgbClr val="FFFFFF"/>
                  </a:solidFill>
                </a:uFill>
              </a:rPr>
              <a:t> </a:t>
            </a:r>
            <a:r>
              <a:rPr lang="en-US" spc="-1" dirty="0" err="1">
                <a:uFill>
                  <a:solidFill>
                    <a:srgbClr val="FFFFFF"/>
                  </a:solidFill>
                </a:uFill>
              </a:rPr>
              <a:t>all’apprendimento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Vengono</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solidFill>
                  <a:srgbClr val="FF3333"/>
                </a:solidFill>
                <a:uFill>
                  <a:solidFill>
                    <a:srgbClr val="FFFFFF"/>
                  </a:solidFill>
                </a:uFill>
              </a:rPr>
              <a:t>paragrafi</a:t>
            </a:r>
            <a:r>
              <a:rPr lang="en-US" spc="-1" dirty="0">
                <a:uFill>
                  <a:solidFill>
                    <a:srgbClr val="FFFFFF"/>
                  </a:solidFill>
                </a:uFill>
              </a:rPr>
              <a:t> </a:t>
            </a:r>
            <a:r>
              <a:rPr lang="en-US" spc="-1" dirty="0" err="1">
                <a:uFill>
                  <a:solidFill>
                    <a:srgbClr val="FFFFFF"/>
                  </a:solidFill>
                </a:uFill>
              </a:rPr>
              <a:t>appresi</a:t>
            </a:r>
            <a:r>
              <a:rPr lang="en-US" spc="-1" dirty="0">
                <a:uFill>
                  <a:solidFill>
                    <a:srgbClr val="FFFFFF"/>
                  </a:solidFill>
                </a:uFill>
              </a:rPr>
              <a:t> e </a:t>
            </a:r>
            <a:r>
              <a:rPr lang="en-US" spc="-1" dirty="0" err="1">
                <a:uFill>
                  <a:solidFill>
                    <a:srgbClr val="FFFFFF"/>
                  </a:solidFill>
                </a:uFill>
              </a:rPr>
              <a:t>quelli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a:solidFill>
                  <a:srgbClr val="FF3333"/>
                </a:solidFill>
                <a:uFill>
                  <a:solidFill>
                    <a:srgbClr val="FFFFFF"/>
                  </a:solidFill>
                </a:uFill>
              </a:rPr>
              <a:t>parole</a:t>
            </a:r>
            <a:r>
              <a:rPr lang="en-US" spc="-1" dirty="0">
                <a:uFill>
                  <a:solidFill>
                    <a:srgbClr val="FFFFFF"/>
                  </a:solidFill>
                </a:uFill>
              </a:rPr>
              <a:t>. I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stessi</a:t>
            </a:r>
            <a:r>
              <a:rPr lang="en-US" spc="-1" dirty="0">
                <a:uFill>
                  <a:solidFill>
                    <a:srgbClr val="FFFFFF"/>
                  </a:solidFill>
                </a:uFill>
              </a:rPr>
              <a:t> di Word2Vec.</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e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paragrafi</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combinati</a:t>
            </a:r>
            <a:r>
              <a:rPr lang="en-US" spc="-1" dirty="0">
                <a:uFill>
                  <a:solidFill>
                    <a:srgbClr val="FFFFFF"/>
                  </a:solidFill>
                </a:uFill>
              </a:rPr>
              <a:t> </a:t>
            </a:r>
            <a:r>
              <a:rPr lang="en-US" spc="-1" dirty="0" err="1">
                <a:uFill>
                  <a:solidFill>
                    <a:srgbClr val="FFFFFF"/>
                  </a:solidFill>
                </a:uFill>
              </a:rPr>
              <a:t>durante</a:t>
            </a:r>
            <a:r>
              <a:rPr lang="en-US" spc="-1" dirty="0">
                <a:uFill>
                  <a:solidFill>
                    <a:srgbClr val="FFFFFF"/>
                  </a:solidFill>
                </a:uFill>
              </a:rPr>
              <a:t> </a:t>
            </a:r>
            <a:r>
              <a:rPr lang="en-US" spc="-1" dirty="0" err="1">
                <a:uFill>
                  <a:solidFill>
                    <a:srgbClr val="FFFFFF"/>
                  </a:solidFill>
                </a:uFill>
              </a:rPr>
              <a:t>l’apprendimento</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a:t>
            </a:r>
            <a:r>
              <a:rPr lang="en-US" spc="-1" dirty="0" err="1">
                <a:uFill>
                  <a:solidFill>
                    <a:srgbClr val="FFFFFF"/>
                  </a:solidFill>
                </a:uFill>
              </a:rPr>
              <a:t>aggiornati</a:t>
            </a:r>
            <a:r>
              <a:rPr lang="en-US" spc="-1" dirty="0">
                <a:uFill>
                  <a:solidFill>
                    <a:srgbClr val="FFFFFF"/>
                  </a:solidFill>
                </a:uFill>
              </a:rPr>
              <a:t> </a:t>
            </a:r>
            <a:r>
              <a:rPr lang="en-US" spc="-1" dirty="0" err="1">
                <a:uFill>
                  <a:solidFill>
                    <a:srgbClr val="FFFFFF"/>
                  </a:solidFill>
                </a:uFill>
              </a:rPr>
              <a:t>mediante</a:t>
            </a:r>
            <a:r>
              <a:rPr lang="en-US" spc="-1" dirty="0">
                <a:uFill>
                  <a:solidFill>
                    <a:srgbClr val="FFFFFF"/>
                  </a:solidFill>
                </a:uFill>
              </a:rPr>
              <a:t> la </a:t>
            </a:r>
            <a:r>
              <a:rPr lang="en-US" spc="-1" dirty="0" err="1">
                <a:uFill>
                  <a:solidFill>
                    <a:srgbClr val="FFFFFF"/>
                  </a:solidFill>
                </a:uFill>
              </a:rPr>
              <a:t>concatenazione</a:t>
            </a:r>
            <a:r>
              <a:rPr lang="en-US" spc="-1" dirty="0">
                <a:uFill>
                  <a:solidFill>
                    <a:srgbClr val="FFFFFF"/>
                  </a:solidFill>
                </a:uFill>
              </a:rPr>
              <a:t> o la media.</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234062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Sono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sfruttano</a:t>
            </a:r>
            <a:r>
              <a:rPr lang="en-US" spc="-1" dirty="0">
                <a:uFill>
                  <a:solidFill>
                    <a:srgbClr val="FFFFFF"/>
                  </a:solidFill>
                </a:uFill>
              </a:rPr>
              <a:t> le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per </a:t>
            </a:r>
            <a:r>
              <a:rPr lang="en-US" spc="-1" dirty="0" err="1">
                <a:uFill>
                  <a:solidFill>
                    <a:srgbClr val="FFFFFF"/>
                  </a:solidFill>
                </a:uFill>
              </a:rPr>
              <a:t>raggruppare</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K-Means (</a:t>
            </a:r>
            <a:r>
              <a:rPr lang="en-US" spc="-1" dirty="0" err="1">
                <a:uFill>
                  <a:solidFill>
                    <a:srgbClr val="FFFFFF"/>
                  </a:solidFill>
                </a:uFill>
              </a:rPr>
              <a:t>n_clusters</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HDBScan</a:t>
            </a:r>
            <a:r>
              <a:rPr lang="en-US" spc="-1" dirty="0">
                <a:uFill>
                  <a:solidFill>
                    <a:srgbClr val="FFFFFF"/>
                  </a:solidFill>
                </a:uFill>
              </a:rPr>
              <a:t> (</a:t>
            </a:r>
            <a:r>
              <a:rPr lang="en-US" spc="-1" dirty="0" err="1">
                <a:uFill>
                  <a:solidFill>
                    <a:srgbClr val="FFFFFF"/>
                  </a:solidFill>
                </a:uFill>
              </a:rPr>
              <a:t>min_cluster_size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a:uFill>
                  <a:solidFill>
                    <a:srgbClr val="FFFFFF"/>
                  </a:solidFill>
                </a:uFill>
              </a:rPr>
              <a:t>I </a:t>
            </a:r>
            <a:r>
              <a:rPr lang="en-US" spc="-1" dirty="0" err="1">
                <a:uFill>
                  <a:solidFill>
                    <a:srgbClr val="FFFFFF"/>
                  </a:solidFill>
                </a:uFill>
              </a:rPr>
              <a:t>vettori</a:t>
            </a:r>
            <a:r>
              <a:rPr lang="en-US" spc="-1" dirty="0">
                <a:uFill>
                  <a:solidFill>
                    <a:srgbClr val="FFFFFF"/>
                  </a:solidFill>
                </a:uFill>
              </a:rPr>
              <a:t>, prima di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nel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Clustering,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normalizzati</a:t>
            </a:r>
            <a:r>
              <a:rPr lang="en-US" spc="-1" dirty="0">
                <a:uFill>
                  <a:solidFill>
                    <a:srgbClr val="FFFFFF"/>
                  </a:solidFill>
                </a:uFill>
              </a:rPr>
              <a:t> </a:t>
            </a:r>
            <a:r>
              <a:rPr lang="en-US" spc="-1" dirty="0" err="1">
                <a:uFill>
                  <a:solidFill>
                    <a:srgbClr val="FFFFFF"/>
                  </a:solidFill>
                </a:uFill>
              </a:rPr>
              <a:t>usando</a:t>
            </a:r>
            <a:r>
              <a:rPr lang="en-US" spc="-1" dirty="0">
                <a:uFill>
                  <a:solidFill>
                    <a:srgbClr val="FFFFFF"/>
                  </a:solidFill>
                </a:uFill>
              </a:rPr>
              <a:t> L2.</a:t>
            </a:r>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Impostazione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sperimentale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mc:Choice xmlns:a14="http://schemas.microsoft.com/office/drawing/2010/main" Requires="a14">
          <p:sp>
            <p:nvSpPr>
              <p:cNvPr id="205" name="CustomShape 3"/>
              <p:cNvSpPr/>
              <p:nvPr/>
            </p:nvSpPr>
            <p:spPr>
              <a:xfrm>
                <a:off x="417240" y="4607626"/>
                <a:ext cx="8288640" cy="182286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smtClean="0">
                    <a:uFill>
                      <a:solidFill>
                        <a:srgbClr val="FFFFFF"/>
                      </a:solidFill>
                    </a:uFill>
                  </a:rPr>
                  <a:t>Per </a:t>
                </a:r>
                <a:r>
                  <a:rPr lang="en-US" spc="-1" dirty="0" err="1">
                    <a:uFill>
                      <a:solidFill>
                        <a:srgbClr val="FFFFFF"/>
                      </a:solidFill>
                    </a:uFill>
                  </a:rPr>
                  <a:t>il</a:t>
                </a:r>
                <a:r>
                  <a:rPr lang="en-US" spc="-1" dirty="0">
                    <a:uFill>
                      <a:solidFill>
                        <a:srgbClr val="FFFFFF"/>
                      </a:solidFill>
                    </a:uFill>
                  </a:rPr>
                  <a:t> tuning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parametri</a:t>
                </a:r>
                <a:r>
                  <a:rPr lang="en-US" spc="-1" dirty="0">
                    <a:uFill>
                      <a:solidFill>
                        <a:srgbClr val="FFFFFF"/>
                      </a:solidFill>
                    </a:uFill>
                  </a:rPr>
                  <a:t>:</a:t>
                </a:r>
              </a:p>
              <a:p>
                <a:pPr algn="ctr"/>
                <a14:m>
                  <m:oMath xmlns:m="http://schemas.openxmlformats.org/officeDocument/2006/math">
                    <m:r>
                      <a:rPr lang="it-IT" b="0" i="1" spc="-1" smtClean="0">
                        <a:uFill>
                          <a:solidFill>
                            <a:srgbClr val="FFFFFF"/>
                          </a:solidFill>
                        </a:uFill>
                        <a:latin typeface="Cambria Math" panose="02040503050406030204" pitchFamily="18" charset="0"/>
                      </a:rPr>
                      <m:t>2</m:t>
                    </m:r>
                    <m:r>
                      <a:rPr lang="it-IT" i="1" spc="-1">
                        <a:uFill>
                          <a:solidFill>
                            <a:srgbClr val="FFFFFF"/>
                          </a:solidFill>
                        </a:uFill>
                        <a:latin typeface="Cambria Math" panose="02040503050406030204" pitchFamily="18" charset="0"/>
                        <a:ea typeface="Cambria Math" panose="02040503050406030204" pitchFamily="18" charset="0"/>
                      </a:rPr>
                      <m:t>×</m:t>
                    </m:r>
                    <m:d>
                      <m:dPr>
                        <m:begChr m:val="["/>
                        <m:endChr m:val="]"/>
                        <m:ctrlPr>
                          <a:rPr lang="it-IT" i="1" spc="-1">
                            <a:uFill>
                              <a:solidFill>
                                <a:srgbClr val="FFFFFF"/>
                              </a:solidFill>
                            </a:uFill>
                            <a:latin typeface="Cambria Math" charset="0"/>
                            <a:ea typeface="Cambria Math" panose="02040503050406030204" pitchFamily="18" charset="0"/>
                          </a:rPr>
                        </m:ctrlPr>
                      </m:dPr>
                      <m:e>
                        <m:r>
                          <a:rPr lang="it-IT" b="0" i="1" spc="-1" smtClean="0">
                            <a:uFill>
                              <a:solidFill>
                                <a:srgbClr val="FFFFFF"/>
                              </a:solidFill>
                            </a:uFill>
                            <a:latin typeface="Cambria Math" charset="0"/>
                            <a:ea typeface="Cambria Math" panose="02040503050406030204" pitchFamily="18" charset="0"/>
                          </a:rPr>
                          <m:t>2</m:t>
                        </m:r>
                        <m:r>
                          <a:rPr lang="it-IT" i="1" spc="-1">
                            <a:uFill>
                              <a:solidFill>
                                <a:srgbClr val="FFFFFF"/>
                              </a:solidFill>
                            </a:uFill>
                            <a:latin typeface="Cambria Math" panose="02040503050406030204" pitchFamily="18" charset="0"/>
                            <a:ea typeface="Cambria Math" panose="02040503050406030204" pitchFamily="18" charset="0"/>
                          </a:rPr>
                          <m:t>×</m:t>
                        </m:r>
                        <m:d>
                          <m:dPr>
                            <m:ctrlPr>
                              <a:rPr lang="it-IT" i="1" spc="-1">
                                <a:uFill>
                                  <a:solidFill>
                                    <a:srgbClr val="FFFFFF"/>
                                  </a:solidFill>
                                </a:uFill>
                                <a:latin typeface="Cambria Math" charset="0"/>
                                <a:ea typeface="Cambria Math" panose="02040503050406030204" pitchFamily="18" charset="0"/>
                              </a:rPr>
                            </m:ctrlPr>
                          </m:dPr>
                          <m:e>
                            <m:r>
                              <a:rPr lang="it-IT" b="0" i="1" spc="-1" smtClean="0">
                                <a:uFill>
                                  <a:solidFill>
                                    <a:srgbClr val="FFFFFF"/>
                                  </a:solidFill>
                                </a:uFill>
                                <a:latin typeface="Cambria Math" panose="02040503050406030204" pitchFamily="18" charset="0"/>
                                <a:ea typeface="Cambria Math" panose="02040503050406030204" pitchFamily="18" charset="0"/>
                              </a:rPr>
                              <m:t>3</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4</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3</m:t>
                            </m:r>
                          </m:e>
                        </m:d>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2</m:t>
                        </m:r>
                        <m:r>
                          <a:rPr lang="it-IT" b="0" i="1" spc="-1" smtClean="0">
                            <a:uFill>
                              <a:solidFill>
                                <a:srgbClr val="FFFFFF"/>
                              </a:solidFill>
                            </a:uFill>
                            <a:latin typeface="Cambria Math" panose="02040503050406030204" pitchFamily="18" charset="0"/>
                            <a:ea typeface="Cambria Math" panose="02040503050406030204" pitchFamily="18" charset="0"/>
                          </a:rPr>
                          <m:t>+2</m:t>
                        </m:r>
                      </m:e>
                    </m:d>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2</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2=</m:t>
                    </m:r>
                    <m:r>
                      <a:rPr lang="it-IT" b="0" i="1" spc="-1" smtClean="0">
                        <a:solidFill>
                          <a:srgbClr val="FF3333"/>
                        </a:solidFill>
                        <a:uFill>
                          <a:solidFill>
                            <a:srgbClr val="FFFFFF"/>
                          </a:solidFill>
                        </a:uFill>
                        <a:latin typeface="Cambria Math" panose="02040503050406030204" pitchFamily="18" charset="0"/>
                        <a:ea typeface="Cambria Math" panose="02040503050406030204" pitchFamily="18" charset="0"/>
                      </a:rPr>
                      <m:t>224</m:t>
                    </m:r>
                  </m:oMath>
                </a14:m>
                <a:r>
                  <a:rPr lang="en-US" spc="-1" dirty="0">
                    <a:uFill>
                      <a:solidFill>
                        <a:srgbClr val="FFFFFF"/>
                      </a:solidFill>
                    </a:uFill>
                  </a:rPr>
                  <a:t> combinazioni</a:t>
                </a:r>
              </a:p>
              <a:p>
                <a:endParaRPr lang="en-US" spc="-1" dirty="0">
                  <a:uFill>
                    <a:solidFill>
                      <a:srgbClr val="FFFFFF"/>
                    </a:solidFill>
                  </a:uFill>
                </a:endParaRPr>
              </a:p>
              <a:p>
                <a:r>
                  <a:rPr lang="en-US" spc="-1" dirty="0">
                    <a:uFill>
                      <a:solidFill>
                        <a:srgbClr val="FFFFFF"/>
                      </a:solidFill>
                    </a:uFill>
                  </a:rPr>
                  <a:t>Si </a:t>
                </a:r>
                <a:r>
                  <a:rPr lang="en-US" spc="-1" dirty="0" err="1">
                    <a:uFill>
                      <a:solidFill>
                        <a:srgbClr val="FFFFFF"/>
                      </a:solidFill>
                    </a:uFill>
                  </a:rPr>
                  <a:t>riportano</a:t>
                </a:r>
                <a:r>
                  <a:rPr lang="en-US" spc="-1" dirty="0">
                    <a:uFill>
                      <a:solidFill>
                        <a:srgbClr val="FFFFFF"/>
                      </a:solidFill>
                    </a:uFill>
                  </a:rPr>
                  <a:t> le </a:t>
                </a:r>
                <a:r>
                  <a:rPr lang="en-US" spc="-1" dirty="0" err="1">
                    <a:uFill>
                      <a:solidFill>
                        <a:srgbClr val="FFFFFF"/>
                      </a:solidFill>
                    </a:uFill>
                  </a:rPr>
                  <a:t>configurazioni</a:t>
                </a:r>
                <a:r>
                  <a:rPr lang="en-US" spc="-1" dirty="0">
                    <a:uFill>
                      <a:solidFill>
                        <a:srgbClr val="FFFFFF"/>
                      </a:solidFill>
                    </a:uFill>
                  </a:rPr>
                  <a:t> con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valori</a:t>
                </a:r>
                <a:r>
                  <a:rPr lang="en-US" spc="-1" dirty="0">
                    <a:uFill>
                      <a:solidFill>
                        <a:srgbClr val="FFFFFF"/>
                      </a:solidFill>
                    </a:uFill>
                  </a:rPr>
                  <a:t> </a:t>
                </a:r>
                <a:r>
                  <a:rPr lang="en-US" spc="-1" dirty="0" err="1">
                    <a:uFill>
                      <a:solidFill>
                        <a:srgbClr val="FFFFFF"/>
                      </a:solidFill>
                    </a:uFill>
                  </a:rPr>
                  <a:t>migliori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seguenti</a:t>
                </a:r>
                <a:r>
                  <a:rPr lang="en-US" spc="-1" dirty="0">
                    <a:uFill>
                      <a:solidFill>
                        <a:srgbClr val="FFFFFF"/>
                      </a:solidFill>
                    </a:uFill>
                  </a:rPr>
                  <a:t> </a:t>
                </a:r>
                <a:r>
                  <a:rPr lang="en-US" spc="-1" dirty="0" err="1">
                    <a:uFill>
                      <a:solidFill>
                        <a:srgbClr val="FFFFFF"/>
                      </a:solidFill>
                    </a:uFill>
                  </a:rPr>
                  <a:t>misure</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a:t>
                </a:r>
                <a:r>
                  <a:rPr lang="en-US" spc="-1" dirty="0" err="1">
                    <a:solidFill>
                      <a:srgbClr val="FF3333"/>
                    </a:solidFill>
                    <a:uFill>
                      <a:solidFill>
                        <a:srgbClr val="FFFFFF"/>
                      </a:solidFill>
                    </a:uFill>
                  </a:rPr>
                  <a:t>Hom</a:t>
                </a:r>
                <a:r>
                  <a:rPr lang="en-US" spc="-1" dirty="0">
                    <a:uFill>
                      <a:solidFill>
                        <a:srgbClr val="FFFFFF"/>
                      </a:solidFill>
                    </a:uFill>
                  </a:rPr>
                  <a:t>), </a:t>
                </a:r>
                <a:r>
                  <a:rPr lang="en-US" spc="-1" dirty="0" err="1">
                    <a:uFill>
                      <a:solidFill>
                        <a:srgbClr val="FFFFFF"/>
                      </a:solidFill>
                    </a:uFill>
                  </a:rPr>
                  <a:t>completezza</a:t>
                </a:r>
                <a:r>
                  <a:rPr lang="en-US" spc="-1" dirty="0">
                    <a:uFill>
                      <a:solidFill>
                        <a:srgbClr val="FFFFFF"/>
                      </a:solidFill>
                    </a:uFill>
                  </a:rPr>
                  <a:t> (</a:t>
                </a:r>
                <a:r>
                  <a:rPr lang="en-US" spc="-1" dirty="0">
                    <a:solidFill>
                      <a:srgbClr val="FF3333"/>
                    </a:solidFill>
                    <a:uFill>
                      <a:solidFill>
                        <a:srgbClr val="FFFFFF"/>
                      </a:solidFill>
                    </a:uFill>
                  </a:rPr>
                  <a:t>Com</a:t>
                </a:r>
                <a:r>
                  <a:rPr lang="en-US" spc="-1" dirty="0">
                    <a:uFill>
                      <a:solidFill>
                        <a:srgbClr val="FFFFFF"/>
                      </a:solidFill>
                    </a:uFill>
                  </a:rPr>
                  <a:t>), v-measure (</a:t>
                </a:r>
                <a:r>
                  <a:rPr lang="en-US" spc="-1" dirty="0">
                    <a:solidFill>
                      <a:srgbClr val="FF3333"/>
                    </a:solidFill>
                    <a:uFill>
                      <a:solidFill>
                        <a:srgbClr val="FFFFFF"/>
                      </a:solidFill>
                    </a:uFill>
                  </a:rPr>
                  <a:t>V-M</a:t>
                </a:r>
                <a:r>
                  <a:rPr lang="en-US" spc="-1" dirty="0">
                    <a:uFill>
                      <a:solidFill>
                        <a:srgbClr val="FFFFFF"/>
                      </a:solidFill>
                    </a:uFill>
                  </a:rPr>
                  <a:t>), adjusted mutual information (</a:t>
                </a:r>
                <a:r>
                  <a:rPr lang="en-US" spc="-1" dirty="0">
                    <a:solidFill>
                      <a:srgbClr val="FF3333"/>
                    </a:solidFill>
                    <a:uFill>
                      <a:solidFill>
                        <a:srgbClr val="FFFFFF"/>
                      </a:solidFill>
                    </a:uFill>
                  </a:rPr>
                  <a:t>AMI</a:t>
                </a:r>
                <a:r>
                  <a:rPr lang="en-US" spc="-1" dirty="0">
                    <a:uFill>
                      <a:solidFill>
                        <a:srgbClr val="FFFFFF"/>
                      </a:solidFill>
                    </a:uFill>
                  </a:rPr>
                  <a:t>), adjusted random index (</a:t>
                </a:r>
                <a:r>
                  <a:rPr lang="en-US" spc="-1" dirty="0">
                    <a:solidFill>
                      <a:srgbClr val="FF3333"/>
                    </a:solidFill>
                    <a:uFill>
                      <a:solidFill>
                        <a:srgbClr val="FFFFFF"/>
                      </a:solidFill>
                    </a:uFill>
                  </a:rPr>
                  <a:t>ARI</a:t>
                </a:r>
                <a:r>
                  <a:rPr lang="en-US" spc="-1" dirty="0">
                    <a:uFill>
                      <a:solidFill>
                        <a:srgbClr val="FFFFFF"/>
                      </a:solidFill>
                    </a:uFill>
                  </a:rPr>
                  <a:t>), silhouette (</a:t>
                </a:r>
                <a:r>
                  <a:rPr lang="en-US" spc="-1" dirty="0" err="1">
                    <a:solidFill>
                      <a:srgbClr val="FF3333"/>
                    </a:solidFill>
                    <a:uFill>
                      <a:solidFill>
                        <a:srgbClr val="FFFFFF"/>
                      </a:solidFill>
                    </a:uFill>
                  </a:rPr>
                  <a:t>Silh</a:t>
                </a:r>
                <a:r>
                  <a:rPr lang="en-US" spc="-1" dirty="0">
                    <a:uFill>
                      <a:solidFill>
                        <a:srgbClr val="FFFFFF"/>
                      </a:solidFill>
                    </a:uFill>
                  </a:rPr>
                  <a:t>).</a:t>
                </a:r>
              </a:p>
            </p:txBody>
          </p:sp>
        </mc:Choice>
        <mc:Fallback>
          <p:sp>
            <p:nvSpPr>
              <p:cNvPr id="205" name="CustomShape 3"/>
              <p:cNvSpPr>
                <a:spLocks noRot="1" noChangeAspect="1" noMove="1" noResize="1" noEditPoints="1" noAdjustHandles="1" noChangeArrowheads="1" noChangeShapeType="1" noTextEdit="1"/>
              </p:cNvSpPr>
              <p:nvPr/>
            </p:nvSpPr>
            <p:spPr>
              <a:xfrm>
                <a:off x="417240" y="4607626"/>
                <a:ext cx="8288640" cy="1822861"/>
              </a:xfrm>
              <a:prstGeom prst="rect">
                <a:avLst/>
              </a:prstGeom>
              <a:blipFill rotWithShape="0">
                <a:blip r:embed="rId3"/>
                <a:stretch>
                  <a:fillRect l="-588" t="-2007" b="-669"/>
                </a:stretch>
              </a:blipFill>
              <a:ln>
                <a:noFill/>
              </a:ln>
            </p:spPr>
            <p:txBody>
              <a:bodyPr/>
              <a:lstStyle/>
              <a:p>
                <a:r>
                  <a:rPr lang="it-IT">
                    <a:noFill/>
                  </a:rPr>
                  <a:t> </a:t>
                </a:r>
              </a:p>
            </p:txBody>
          </p:sp>
        </mc:Fallback>
      </mc:AlternateContent>
      <p:graphicFrame>
        <p:nvGraphicFramePr>
          <p:cNvPr id="3" name="Tabella 2"/>
          <p:cNvGraphicFramePr>
            <a:graphicFrameLocks noGrp="1"/>
          </p:cNvGraphicFramePr>
          <p:nvPr>
            <p:extLst>
              <p:ext uri="{D42A27DB-BD31-4B8C-83A1-F6EECF244321}">
                <p14:modId xmlns:p14="http://schemas.microsoft.com/office/powerpoint/2010/main" val="2574127131"/>
              </p:ext>
            </p:extLst>
          </p:nvPr>
        </p:nvGraphicFramePr>
        <p:xfrm>
          <a:off x="417240" y="1261927"/>
          <a:ext cx="1666880" cy="3166586"/>
        </p:xfrm>
        <a:graphic>
          <a:graphicData uri="http://schemas.openxmlformats.org/drawingml/2006/table">
            <a:tbl>
              <a:tblPr firstRow="1" bandRow="1">
                <a:tableStyleId>{5C22544A-7EE6-4342-B048-85BDC9FD1C3A}</a:tableStyleId>
              </a:tblPr>
              <a:tblGrid>
                <a:gridCol w="1666880">
                  <a:extLst>
                    <a:ext uri="{9D8B030D-6E8A-4147-A177-3AD203B41FA5}">
                      <a16:colId xmlns:a16="http://schemas.microsoft.com/office/drawing/2014/main" xmlns="" val="6711279"/>
                    </a:ext>
                  </a:extLst>
                </a:gridCol>
              </a:tblGrid>
              <a:tr h="977308">
                <a:tc>
                  <a:txBody>
                    <a:bodyPr/>
                    <a:lstStyle/>
                    <a:p>
                      <a:r>
                        <a:rPr lang="it-IT" dirty="0" err="1"/>
                        <a:t>Crawling</a:t>
                      </a:r>
                      <a:endParaRPr lang="it-IT" dirty="0"/>
                    </a:p>
                  </a:txBody>
                  <a:tcPr/>
                </a:tc>
                <a:extLst>
                  <a:ext uri="{0D108BD9-81ED-4DB2-BD59-A6C34878D82A}">
                    <a16:rowId xmlns:a16="http://schemas.microsoft.com/office/drawing/2014/main" xmlns="" val="3263135098"/>
                  </a:ext>
                </a:extLst>
              </a:tr>
              <a:tr h="1098780">
                <a:tc>
                  <a:txBody>
                    <a:bodyPr/>
                    <a:lstStyle/>
                    <a:p>
                      <a:r>
                        <a:rPr lang="it-IT" dirty="0" err="1"/>
                        <a:t>lc</a:t>
                      </a:r>
                      <a:r>
                        <a:rPr lang="it-IT" baseline="0" dirty="0"/>
                        <a:t> </a:t>
                      </a:r>
                    </a:p>
                    <a:p>
                      <a:r>
                        <a:rPr lang="it-IT" baseline="0" dirty="0"/>
                        <a:t>(Liste Web)</a:t>
                      </a:r>
                    </a:p>
                  </a:txBody>
                  <a:tcPr/>
                </a:tc>
                <a:extLst>
                  <a:ext uri="{0D108BD9-81ED-4DB2-BD59-A6C34878D82A}">
                    <a16:rowId xmlns:a16="http://schemas.microsoft.com/office/drawing/2014/main" xmlns="" val="3672581430"/>
                  </a:ext>
                </a:extLst>
              </a:tr>
              <a:tr h="1090498">
                <a:tc>
                  <a:txBody>
                    <a:bodyPr/>
                    <a:lstStyle/>
                    <a:p>
                      <a:r>
                        <a:rPr lang="it-IT" dirty="0" err="1"/>
                        <a:t>nc</a:t>
                      </a:r>
                      <a:r>
                        <a:rPr lang="it-IT" baseline="0" dirty="0"/>
                        <a:t> (Tradizionale)</a:t>
                      </a:r>
                      <a:endParaRPr lang="it-IT" dirty="0"/>
                    </a:p>
                  </a:txBody>
                  <a:tcPr/>
                </a:tc>
                <a:extLst>
                  <a:ext uri="{0D108BD9-81ED-4DB2-BD59-A6C34878D82A}">
                    <a16:rowId xmlns:a16="http://schemas.microsoft.com/office/drawing/2014/main" xmlns="" val="1661248630"/>
                  </a:ext>
                </a:extLst>
              </a:tr>
            </a:tbl>
          </a:graphicData>
        </a:graphic>
      </p:graphicFrame>
      <p:graphicFrame>
        <p:nvGraphicFramePr>
          <p:cNvPr id="4" name="Tabella 3"/>
          <p:cNvGraphicFramePr>
            <a:graphicFrameLocks noGrp="1"/>
          </p:cNvGraphicFramePr>
          <p:nvPr>
            <p:extLst>
              <p:ext uri="{D42A27DB-BD31-4B8C-83A1-F6EECF244321}">
                <p14:modId xmlns:p14="http://schemas.microsoft.com/office/powerpoint/2010/main" val="3064456515"/>
              </p:ext>
            </p:extLst>
          </p:nvPr>
        </p:nvGraphicFramePr>
        <p:xfrm>
          <a:off x="2517569" y="1261927"/>
          <a:ext cx="2636322" cy="3166586"/>
        </p:xfrm>
        <a:graphic>
          <a:graphicData uri="http://schemas.openxmlformats.org/drawingml/2006/table">
            <a:tbl>
              <a:tblPr firstRow="1" bandRow="1">
                <a:tableStyleId>{5C22544A-7EE6-4342-B048-85BDC9FD1C3A}</a:tableStyleId>
              </a:tblPr>
              <a:tblGrid>
                <a:gridCol w="2636322">
                  <a:extLst>
                    <a:ext uri="{9D8B030D-6E8A-4147-A177-3AD203B41FA5}">
                      <a16:colId xmlns:a16="http://schemas.microsoft.com/office/drawing/2014/main" xmlns="" val="2729201481"/>
                    </a:ext>
                  </a:extLst>
                </a:gridCol>
              </a:tblGrid>
              <a:tr h="379319">
                <a:tc>
                  <a:txBody>
                    <a:bodyPr/>
                    <a:lstStyle/>
                    <a:p>
                      <a:r>
                        <a:rPr lang="it-IT" dirty="0"/>
                        <a:t>Feature </a:t>
                      </a:r>
                      <a:r>
                        <a:rPr lang="it-IT" dirty="0" err="1"/>
                        <a:t>construction</a:t>
                      </a:r>
                      <a:endParaRPr lang="it-IT" dirty="0"/>
                    </a:p>
                  </a:txBody>
                  <a:tcPr/>
                </a:tc>
                <a:extLst>
                  <a:ext uri="{0D108BD9-81ED-4DB2-BD59-A6C34878D82A}">
                    <a16:rowId xmlns:a16="http://schemas.microsoft.com/office/drawing/2014/main" xmlns="" val="2561737257"/>
                  </a:ext>
                </a:extLst>
              </a:tr>
              <a:tr h="914400">
                <a:tc>
                  <a:txBody>
                    <a:bodyPr/>
                    <a:lstStyle/>
                    <a:p>
                      <a:r>
                        <a:rPr lang="it-IT" dirty="0"/>
                        <a:t>Random</a:t>
                      </a:r>
                      <a:r>
                        <a:rPr lang="it-IT" baseline="0" dirty="0"/>
                        <a:t> </a:t>
                      </a:r>
                      <a:r>
                        <a:rPr lang="it-IT" baseline="0" dirty="0" err="1"/>
                        <a:t>Walk</a:t>
                      </a:r>
                      <a:r>
                        <a:rPr lang="it-IT" baseline="0" dirty="0"/>
                        <a:t> standard + Word2Vec </a:t>
                      </a:r>
                      <a:r>
                        <a:rPr lang="it-IT" baseline="0" dirty="0" err="1"/>
                        <a:t>Skip-Gram</a:t>
                      </a:r>
                      <a:r>
                        <a:rPr lang="it-IT" baseline="0" dirty="0"/>
                        <a:t> (</a:t>
                      </a:r>
                      <a:r>
                        <a:rPr lang="it-IT" baseline="0" dirty="0" err="1"/>
                        <a:t>normal</a:t>
                      </a:r>
                      <a:r>
                        <a:rPr lang="it-IT" baseline="0" dirty="0"/>
                        <a:t>)</a:t>
                      </a:r>
                      <a:endParaRPr lang="it-IT" dirty="0"/>
                    </a:p>
                  </a:txBody>
                  <a:tcPr/>
                </a:tc>
                <a:extLst>
                  <a:ext uri="{0D108BD9-81ED-4DB2-BD59-A6C34878D82A}">
                    <a16:rowId xmlns:a16="http://schemas.microsoft.com/office/drawing/2014/main" xmlns="" val="2017913537"/>
                  </a:ext>
                </a:extLst>
              </a:tr>
              <a:tr h="1232787">
                <a:tc>
                  <a:txBody>
                    <a:bodyPr/>
                    <a:lstStyle/>
                    <a:p>
                      <a:r>
                        <a:rPr lang="it-IT" dirty="0"/>
                        <a:t>Random </a:t>
                      </a:r>
                      <a:r>
                        <a:rPr lang="it-IT" dirty="0" err="1"/>
                        <a:t>Walk</a:t>
                      </a:r>
                      <a:r>
                        <a:rPr lang="it-IT" dirty="0"/>
                        <a:t> a partenza fissa + Word2Vec </a:t>
                      </a:r>
                      <a:r>
                        <a:rPr lang="it-IT" dirty="0" err="1"/>
                        <a:t>Skip-Gram</a:t>
                      </a:r>
                      <a:r>
                        <a:rPr lang="it-IT" baseline="0" dirty="0"/>
                        <a:t> modificato (</a:t>
                      </a:r>
                      <a:r>
                        <a:rPr lang="it-IT" baseline="0" dirty="0" err="1"/>
                        <a:t>left</a:t>
                      </a:r>
                      <a:r>
                        <a:rPr lang="it-IT" baseline="0" dirty="0"/>
                        <a:t>)</a:t>
                      </a:r>
                      <a:endParaRPr lang="it-IT" dirty="0"/>
                    </a:p>
                  </a:txBody>
                  <a:tcPr/>
                </a:tc>
                <a:extLst>
                  <a:ext uri="{0D108BD9-81ED-4DB2-BD59-A6C34878D82A}">
                    <a16:rowId xmlns:a16="http://schemas.microsoft.com/office/drawing/2014/main" xmlns="" val="561503916"/>
                  </a:ext>
                </a:extLst>
              </a:tr>
              <a:tr h="640080">
                <a:tc>
                  <a:txBody>
                    <a:bodyPr/>
                    <a:lstStyle/>
                    <a:p>
                      <a:r>
                        <a:rPr lang="it-IT" dirty="0"/>
                        <a:t>LINE (primo e secondo ordine)</a:t>
                      </a:r>
                    </a:p>
                  </a:txBody>
                  <a:tcPr/>
                </a:tc>
                <a:extLst>
                  <a:ext uri="{0D108BD9-81ED-4DB2-BD59-A6C34878D82A}">
                    <a16:rowId xmlns:a16="http://schemas.microsoft.com/office/drawing/2014/main" xmlns="" val="2908507177"/>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1044344300"/>
              </p:ext>
            </p:extLst>
          </p:nvPr>
        </p:nvGraphicFramePr>
        <p:xfrm>
          <a:off x="5587340" y="1261924"/>
          <a:ext cx="1573481" cy="3166590"/>
        </p:xfrm>
        <a:graphic>
          <a:graphicData uri="http://schemas.openxmlformats.org/drawingml/2006/table">
            <a:tbl>
              <a:tblPr firstRow="1" bandRow="1">
                <a:tableStyleId>{5C22544A-7EE6-4342-B048-85BDC9FD1C3A}</a:tableStyleId>
              </a:tblPr>
              <a:tblGrid>
                <a:gridCol w="1573481">
                  <a:extLst>
                    <a:ext uri="{9D8B030D-6E8A-4147-A177-3AD203B41FA5}">
                      <a16:colId xmlns:a16="http://schemas.microsoft.com/office/drawing/2014/main" xmlns="" val="1085298502"/>
                    </a:ext>
                  </a:extLst>
                </a:gridCol>
              </a:tblGrid>
              <a:tr h="1377130">
                <a:tc>
                  <a:txBody>
                    <a:bodyPr/>
                    <a:lstStyle/>
                    <a:p>
                      <a:r>
                        <a:rPr lang="it-IT" dirty="0"/>
                        <a:t>Feature </a:t>
                      </a:r>
                      <a:r>
                        <a:rPr lang="it-IT" dirty="0" err="1"/>
                        <a:t>construction</a:t>
                      </a:r>
                      <a:endParaRPr lang="it-IT" dirty="0"/>
                    </a:p>
                  </a:txBody>
                  <a:tcPr/>
                </a:tc>
                <a:extLst>
                  <a:ext uri="{0D108BD9-81ED-4DB2-BD59-A6C34878D82A}">
                    <a16:rowId xmlns:a16="http://schemas.microsoft.com/office/drawing/2014/main" xmlns="" val="199457499"/>
                  </a:ext>
                </a:extLst>
              </a:tr>
              <a:tr h="894730">
                <a:tc>
                  <a:txBody>
                    <a:bodyPr/>
                    <a:lstStyle/>
                    <a:p>
                      <a:r>
                        <a:rPr lang="it-IT" dirty="0" err="1"/>
                        <a:t>Tf-Idf</a:t>
                      </a:r>
                      <a:endParaRPr lang="it-IT" dirty="0"/>
                    </a:p>
                  </a:txBody>
                  <a:tcPr/>
                </a:tc>
                <a:extLst>
                  <a:ext uri="{0D108BD9-81ED-4DB2-BD59-A6C34878D82A}">
                    <a16:rowId xmlns:a16="http://schemas.microsoft.com/office/drawing/2014/main" xmlns="" val="3655978962"/>
                  </a:ext>
                </a:extLst>
              </a:tr>
              <a:tr h="894730">
                <a:tc>
                  <a:txBody>
                    <a:bodyPr/>
                    <a:lstStyle/>
                    <a:p>
                      <a:r>
                        <a:rPr lang="it-IT" dirty="0"/>
                        <a:t>Doc2Vec</a:t>
                      </a:r>
                    </a:p>
                  </a:txBody>
                  <a:tcPr/>
                </a:tc>
                <a:extLst>
                  <a:ext uri="{0D108BD9-81ED-4DB2-BD59-A6C34878D82A}">
                    <a16:rowId xmlns:a16="http://schemas.microsoft.com/office/drawing/2014/main" xmlns="" val="4192412736"/>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65676949"/>
              </p:ext>
            </p:extLst>
          </p:nvPr>
        </p:nvGraphicFramePr>
        <p:xfrm>
          <a:off x="7627680" y="1261922"/>
          <a:ext cx="1334230" cy="3166590"/>
        </p:xfrm>
        <a:graphic>
          <a:graphicData uri="http://schemas.openxmlformats.org/drawingml/2006/table">
            <a:tbl>
              <a:tblPr firstRow="1" bandRow="1">
                <a:tableStyleId>{5C22544A-7EE6-4342-B048-85BDC9FD1C3A}</a:tableStyleId>
              </a:tblPr>
              <a:tblGrid>
                <a:gridCol w="1334230">
                  <a:extLst>
                    <a:ext uri="{9D8B030D-6E8A-4147-A177-3AD203B41FA5}">
                      <a16:colId xmlns:a16="http://schemas.microsoft.com/office/drawing/2014/main" xmlns="" val="4040972315"/>
                    </a:ext>
                  </a:extLst>
                </a:gridCol>
              </a:tblGrid>
              <a:tr h="1055530">
                <a:tc>
                  <a:txBody>
                    <a:bodyPr/>
                    <a:lstStyle/>
                    <a:p>
                      <a:r>
                        <a:rPr lang="it-IT" dirty="0"/>
                        <a:t>Clustering</a:t>
                      </a:r>
                    </a:p>
                  </a:txBody>
                  <a:tcPr/>
                </a:tc>
                <a:extLst>
                  <a:ext uri="{0D108BD9-81ED-4DB2-BD59-A6C34878D82A}">
                    <a16:rowId xmlns:a16="http://schemas.microsoft.com/office/drawing/2014/main" xmlns="" val="413697543"/>
                  </a:ext>
                </a:extLst>
              </a:tr>
              <a:tr h="1055530">
                <a:tc>
                  <a:txBody>
                    <a:bodyPr/>
                    <a:lstStyle/>
                    <a:p>
                      <a:r>
                        <a:rPr lang="it-IT" dirty="0"/>
                        <a:t>K-</a:t>
                      </a:r>
                      <a:r>
                        <a:rPr lang="it-IT" dirty="0" err="1"/>
                        <a:t>Means</a:t>
                      </a:r>
                      <a:endParaRPr lang="it-IT" dirty="0"/>
                    </a:p>
                  </a:txBody>
                  <a:tcPr/>
                </a:tc>
                <a:extLst>
                  <a:ext uri="{0D108BD9-81ED-4DB2-BD59-A6C34878D82A}">
                    <a16:rowId xmlns:a16="http://schemas.microsoft.com/office/drawing/2014/main" xmlns="" val="3579835723"/>
                  </a:ext>
                </a:extLst>
              </a:tr>
              <a:tr h="1055530">
                <a:tc>
                  <a:txBody>
                    <a:bodyPr/>
                    <a:lstStyle/>
                    <a:p>
                      <a:r>
                        <a:rPr lang="it-IT" dirty="0" err="1"/>
                        <a:t>HDBScan</a:t>
                      </a:r>
                      <a:endParaRPr lang="it-IT" dirty="0"/>
                    </a:p>
                  </a:txBody>
                  <a:tcPr/>
                </a:tc>
                <a:extLst>
                  <a:ext uri="{0D108BD9-81ED-4DB2-BD59-A6C34878D82A}">
                    <a16:rowId xmlns:a16="http://schemas.microsoft.com/office/drawing/2014/main" xmlns="" val="2422340964"/>
                  </a:ext>
                </a:extLst>
              </a:tr>
            </a:tbl>
          </a:graphicData>
        </a:graphic>
      </p:graphicFrame>
      <mc:AlternateContent xmlns:mc="http://schemas.openxmlformats.org/markup-compatibility/2006" xmlns:a14="http://schemas.microsoft.com/office/drawing/2010/main">
        <mc:Choice Requires="a14">
          <p:sp>
            <p:nvSpPr>
              <p:cNvPr id="11" name="CasellaDiTesto 10"/>
              <p:cNvSpPr txBox="1"/>
              <p:nvPr/>
            </p:nvSpPr>
            <p:spPr>
              <a:xfrm>
                <a:off x="2084120" y="2557275"/>
                <a:ext cx="433448"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2084120" y="2557275"/>
                <a:ext cx="433448" cy="36933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p:cNvSpPr txBox="1"/>
              <p:nvPr/>
            </p:nvSpPr>
            <p:spPr>
              <a:xfrm>
                <a:off x="5150566" y="2557275"/>
                <a:ext cx="436774"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3" name="CasellaDiTesto 12"/>
              <p:cNvSpPr txBox="1">
                <a:spLocks noRot="1" noChangeAspect="1" noMove="1" noResize="1" noEditPoints="1" noAdjustHandles="1" noChangeArrowheads="1" noChangeShapeType="1" noTextEdit="1"/>
              </p:cNvSpPr>
              <p:nvPr/>
            </p:nvSpPr>
            <p:spPr>
              <a:xfrm>
                <a:off x="5150566" y="2557275"/>
                <a:ext cx="436774"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p:cNvSpPr txBox="1"/>
              <p:nvPr/>
            </p:nvSpPr>
            <p:spPr>
              <a:xfrm>
                <a:off x="7158604" y="2557275"/>
                <a:ext cx="469076"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4" name="CasellaDiTesto 13"/>
              <p:cNvSpPr txBox="1">
                <a:spLocks noRot="1" noChangeAspect="1" noMove="1" noResize="1" noEditPoints="1" noAdjustHandles="1" noChangeArrowheads="1" noChangeShapeType="1" noTextEdit="1"/>
              </p:cNvSpPr>
              <p:nvPr/>
            </p:nvSpPr>
            <p:spPr>
              <a:xfrm>
                <a:off x="7158604" y="2557275"/>
                <a:ext cx="469076" cy="369332"/>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xmlns="" val="1145612352"/>
                    </a:ext>
                  </a:extLst>
                </a:gridCol>
                <a:gridCol w="1667101">
                  <a:extLst>
                    <a:ext uri="{9D8B030D-6E8A-4147-A177-3AD203B41FA5}">
                      <a16:colId xmlns:a16="http://schemas.microsoft.com/office/drawing/2014/main" xmlns="" val="3257976008"/>
                    </a:ext>
                  </a:extLst>
                </a:gridCol>
                <a:gridCol w="1667101">
                  <a:extLst>
                    <a:ext uri="{9D8B030D-6E8A-4147-A177-3AD203B41FA5}">
                      <a16:colId xmlns:a16="http://schemas.microsoft.com/office/drawing/2014/main" xmlns="" val="2755876584"/>
                    </a:ext>
                  </a:extLst>
                </a:gridCol>
                <a:gridCol w="1667101">
                  <a:extLst>
                    <a:ext uri="{9D8B030D-6E8A-4147-A177-3AD203B41FA5}">
                      <a16:colId xmlns:a16="http://schemas.microsoft.com/office/drawing/2014/main" xmlns="" val="2408250781"/>
                    </a:ext>
                  </a:extLst>
                </a:gridCol>
                <a:gridCol w="1667101">
                  <a:extLst>
                    <a:ext uri="{9D8B030D-6E8A-4147-A177-3AD203B41FA5}">
                      <a16:colId xmlns:a16="http://schemas.microsoft.com/office/drawing/2014/main" xmlns=""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xmlns=""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xmlns=""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xmlns=""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xmlns="" val="2183332331"/>
                  </a:ext>
                </a:extLst>
              </a:tr>
              <a:tr h="490385">
                <a:tc>
                  <a:txBody>
                    <a:bodyPr/>
                    <a:lstStyle/>
                    <a:p>
                      <a:r>
                        <a:rPr lang="it-IT" dirty="0"/>
                        <a:t>Stanford</a:t>
                      </a:r>
                    </a:p>
                  </a:txBody>
                  <a:tcPr/>
                </a:tc>
                <a:tc>
                  <a:txBody>
                    <a:bodyPr/>
                    <a:lstStyle/>
                    <a:p>
                      <a:r>
                        <a:rPr lang="it-IT" dirty="0"/>
                        <a:t>167</a:t>
                      </a:r>
                    </a:p>
                  </a:txBody>
                  <a:tcPr/>
                </a:tc>
                <a:tc>
                  <a:txBody>
                    <a:bodyPr/>
                    <a:lstStyle/>
                    <a:p>
                      <a:r>
                        <a:rPr lang="it-IT" dirty="0"/>
                        <a:t>12372</a:t>
                      </a:r>
                    </a:p>
                  </a:txBody>
                  <a:tcPr/>
                </a:tc>
                <a:tc>
                  <a:txBody>
                    <a:bodyPr/>
                    <a:lstStyle/>
                    <a:p>
                      <a:r>
                        <a:rPr lang="it-IT" dirty="0"/>
                        <a:t>30087</a:t>
                      </a:r>
                    </a:p>
                  </a:txBody>
                  <a:tcPr/>
                </a:tc>
                <a:tc>
                  <a:txBody>
                    <a:bodyPr/>
                    <a:lstStyle/>
                    <a:p>
                      <a:r>
                        <a:rPr lang="it-IT" dirty="0"/>
                        <a:t>10</a:t>
                      </a:r>
                    </a:p>
                  </a:txBody>
                  <a:tcPr/>
                </a:tc>
                <a:extLst>
                  <a:ext uri="{0D108BD9-81ED-4DB2-BD59-A6C34878D82A}">
                    <a16:rowId xmlns:a16="http://schemas.microsoft.com/office/drawing/2014/main" xmlns="" val="3877124446"/>
                  </a:ext>
                </a:extLst>
              </a:tr>
            </a:tbl>
          </a:graphicData>
        </a:graphic>
      </p:graphicFrame>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36776"/>
            <a:ext cx="4399631" cy="1326117"/>
          </a:xfrm>
          <a:prstGeom prst="rect">
            <a:avLst/>
          </a:prstGeom>
        </p:spPr>
      </p:pic>
      <p:pic>
        <p:nvPicPr>
          <p:cNvPr id="7" name="Immagin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365014"/>
            <a:ext cx="4306824" cy="1290971"/>
          </a:xfrm>
          <a:prstGeom prst="rect">
            <a:avLst/>
          </a:prstGeom>
        </p:spPr>
      </p:pic>
      <p:pic>
        <p:nvPicPr>
          <p:cNvPr id="8" name="Immagin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8523" y="1636776"/>
            <a:ext cx="4623317" cy="1358053"/>
          </a:xfrm>
          <a:prstGeom prst="rect">
            <a:avLst/>
          </a:prstGeom>
        </p:spPr>
      </p:pic>
      <p:pic>
        <p:nvPicPr>
          <p:cNvPr id="9" name="Immagin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9631" y="4297764"/>
            <a:ext cx="4744369" cy="1358221"/>
          </a:xfrm>
          <a:prstGeom prst="rect">
            <a:avLst/>
          </a:prstGeom>
        </p:spPr>
      </p:pic>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FF3333"/>
                </a:solidFill>
                <a:uFill>
                  <a:solidFill>
                    <a:srgbClr val="FFFFFF"/>
                  </a:solidFill>
                </a:uFill>
              </a:rPr>
              <a:t>Conclusioni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uFill>
                  <a:solidFill>
                    <a:srgbClr val="FFFFFF"/>
                  </a:solidFill>
                </a:uFill>
              </a:rPr>
              <a:t>testo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e la </a:t>
            </a:r>
            <a:r>
              <a:rPr lang="en-US" spc="-1" dirty="0" err="1">
                <a:uFill>
                  <a:solidFill>
                    <a:srgbClr val="FFFFFF"/>
                  </a:solidFill>
                </a:uFill>
              </a:rPr>
              <a:t>struttura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r>
              <a:rPr lang="en-US" spc="-1" dirty="0" err="1">
                <a:uFill>
                  <a:solidFill>
                    <a:srgbClr val="FFFFFF"/>
                  </a:solidFill>
                </a:uFill>
              </a:rPr>
              <a:t>forniscono</a:t>
            </a:r>
            <a:r>
              <a:rPr lang="en-US" spc="-1" dirty="0">
                <a:uFill>
                  <a:solidFill>
                    <a:srgbClr val="FFFFFF"/>
                  </a:solidFill>
                </a:uFill>
              </a:rPr>
              <a:t> </a:t>
            </a:r>
            <a:r>
              <a:rPr lang="en-US" spc="-1" dirty="0" err="1">
                <a:uFill>
                  <a:solidFill>
                    <a:srgbClr val="FFFFFF"/>
                  </a:solidFill>
                </a:uFill>
              </a:rPr>
              <a:t>informazioni</a:t>
            </a:r>
            <a:r>
              <a:rPr lang="en-US" spc="-1" dirty="0">
                <a:uFill>
                  <a:solidFill>
                    <a:srgbClr val="FFFFFF"/>
                  </a:solidFill>
                </a:uFill>
              </a:rPr>
              <a:t> diverse e </a:t>
            </a:r>
            <a:r>
              <a:rPr lang="en-US" spc="-1" dirty="0" err="1">
                <a:uFill>
                  <a:solidFill>
                    <a:srgbClr val="FFFFFF"/>
                  </a:solidFill>
                </a:uFill>
              </a:rPr>
              <a:t>complementari</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possono</a:t>
            </a:r>
            <a:r>
              <a:rPr lang="en-US" spc="-1" dirty="0">
                <a:uFill>
                  <a:solidFill>
                    <a:srgbClr val="FFFFFF"/>
                  </a:solidFill>
                </a:uFill>
              </a:rPr>
              <a:t> </a:t>
            </a:r>
            <a:r>
              <a:rPr lang="en-US" spc="-1" dirty="0" err="1">
                <a:uFill>
                  <a:solidFill>
                    <a:srgbClr val="FFFFFF"/>
                  </a:solidFill>
                </a:uFill>
              </a:rPr>
              <a:t>migliorare</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liste</a:t>
            </a:r>
            <a:r>
              <a:rPr lang="en-US" spc="-1" dirty="0">
                <a:uFill>
                  <a:solidFill>
                    <a:srgbClr val="FFFFFF"/>
                  </a:solidFill>
                </a:uFill>
              </a:rPr>
              <a:t> Web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di Skip-Gram </a:t>
            </a:r>
            <a:r>
              <a:rPr lang="en-US" spc="-1" dirty="0" err="1">
                <a:uFill>
                  <a:solidFill>
                    <a:srgbClr val="FFFFFF"/>
                  </a:solidFill>
                </a:uFill>
              </a:rPr>
              <a:t>modificato</a:t>
            </a:r>
            <a:r>
              <a:rPr lang="en-US" spc="-1" dirty="0">
                <a:uFill>
                  <a:solidFill>
                    <a:srgbClr val="FFFFFF"/>
                  </a:solidFill>
                </a:uFill>
              </a:rPr>
              <a:t>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err="1">
                <a:solidFill>
                  <a:srgbClr val="FF3333"/>
                </a:solidFill>
                <a:uFill>
                  <a:solidFill>
                    <a:srgbClr val="FFFFFF"/>
                  </a:solidFill>
                </a:uFill>
              </a:rPr>
              <a:t>Sviluppi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futuri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Estendere</a:t>
            </a:r>
            <a:r>
              <a:rPr lang="en-US" spc="-1" dirty="0">
                <a:uFill>
                  <a:solidFill>
                    <a:srgbClr val="FFFFFF"/>
                  </a:solidFill>
                </a:uFill>
              </a:rPr>
              <a:t> 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su</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siti</a:t>
            </a:r>
            <a:r>
              <a:rPr lang="en-US" spc="-1" dirty="0">
                <a:uFill>
                  <a:solidFill>
                    <a:srgbClr val="FFFFFF"/>
                  </a:solidFill>
                </a:uFill>
              </a:rPr>
              <a:t> Web e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strutturati</a:t>
            </a:r>
            <a:r>
              <a:rPr lang="en-US"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000000"/>
                </a:solidFill>
                <a:uFill>
                  <a:solidFill>
                    <a:srgbClr val="FFFFFF"/>
                  </a:solidFill>
                </a:uFill>
                <a:latin typeface="Arial"/>
              </a:rPr>
              <a:t>Processo</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selezione</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raggruppamento</a:t>
            </a:r>
            <a:r>
              <a:rPr lang="en-US" spc="-1" dirty="0">
                <a:solidFill>
                  <a:srgbClr val="000000"/>
                </a:solidFill>
                <a:uFill>
                  <a:solidFill>
                    <a:srgbClr val="FFFFFF"/>
                  </a:solidFill>
                </a:uFill>
                <a:latin typeface="Arial"/>
              </a:rPr>
              <a:t>, a </a:t>
            </a:r>
            <a:r>
              <a:rPr lang="en-US" spc="-1" dirty="0" err="1">
                <a:solidFill>
                  <a:srgbClr val="000000"/>
                </a:solidFill>
                <a:uFill>
                  <a:solidFill>
                    <a:srgbClr val="FFFFFF"/>
                  </a:solidFill>
                </a:uFill>
                <a:latin typeface="Arial"/>
              </a:rPr>
              <a:t>partire</a:t>
            </a:r>
            <a:r>
              <a:rPr lang="en-US" spc="-1" dirty="0">
                <a:solidFill>
                  <a:srgbClr val="000000"/>
                </a:solidFill>
                <a:uFill>
                  <a:solidFill>
                    <a:srgbClr val="FFFFFF"/>
                  </a:solidFill>
                </a:uFill>
                <a:latin typeface="Arial"/>
              </a:rPr>
              <a:t> da </a:t>
            </a:r>
            <a:r>
              <a:rPr lang="en-US" spc="-1" dirty="0" err="1">
                <a:solidFill>
                  <a:srgbClr val="000000"/>
                </a:solidFill>
                <a:uFill>
                  <a:solidFill>
                    <a:srgbClr val="FFFFFF"/>
                  </a:solidFill>
                </a:uFill>
                <a:latin typeface="Arial"/>
              </a:rPr>
              <a:t>una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collezione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dati</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elementi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omogenei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avendo</a:t>
            </a:r>
            <a:r>
              <a:rPr lang="en-US" spc="-1" dirty="0">
                <a:solidFill>
                  <a:srgbClr val="000000"/>
                </a:solidFill>
                <a:uFill>
                  <a:solidFill>
                    <a:srgbClr val="FFFFFF"/>
                  </a:solidFill>
                </a:uFill>
                <a:latin typeface="Arial"/>
              </a:rPr>
              <a:t> come base la </a:t>
            </a:r>
            <a:r>
              <a:rPr lang="en-US" spc="-1" dirty="0" err="1">
                <a:solidFill>
                  <a:srgbClr val="000000"/>
                </a:solidFill>
                <a:uFill>
                  <a:solidFill>
                    <a:srgbClr val="FFFFFF"/>
                  </a:solidFill>
                </a:uFill>
                <a:latin typeface="Arial"/>
              </a:rPr>
              <a:t>somiglianza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tra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stessi</a:t>
            </a:r>
            <a:r>
              <a:rPr lang="en-US" spc="-1" dirty="0">
                <a:solidFill>
                  <a:srgbClr val="000000"/>
                </a:solidFill>
                <a:uFill>
                  <a:solidFill>
                    <a:srgbClr val="FFFFFF"/>
                  </a:solidFill>
                </a:uFill>
                <a:latin typeface="Arial"/>
              </a:rPr>
              <a:t>.</a:t>
            </a:r>
          </a:p>
          <a:p>
            <a:pPr>
              <a:lnSpc>
                <a:spcPct val="100000"/>
              </a:lnSpc>
            </a:pPr>
            <a:endParaRPr lang="en-US" spc="-1" dirty="0">
              <a:solidFill>
                <a:srgbClr val="000000"/>
              </a:solidFill>
              <a:uFill>
                <a:solidFill>
                  <a:srgbClr val="FFFFFF"/>
                </a:solidFill>
              </a:uFill>
              <a:latin typeface="Arial"/>
            </a:endParaRPr>
          </a:p>
          <a:p>
            <a:pPr>
              <a:lnSpc>
                <a:spcPct val="100000"/>
              </a:lnSpc>
            </a:pPr>
            <a:r>
              <a:rPr lang="en-US" spc="-1" dirty="0">
                <a:solidFill>
                  <a:srgbClr val="000000"/>
                </a:solidFill>
                <a:uFill>
                  <a:solidFill>
                    <a:srgbClr val="FFFFFF"/>
                  </a:solidFill>
                </a:uFill>
                <a:latin typeface="Arial"/>
              </a:rPr>
              <a:t>Il Clustering </a:t>
            </a:r>
            <a:r>
              <a:rPr lang="en-US" spc="-1" dirty="0" err="1">
                <a:solidFill>
                  <a:srgbClr val="000000"/>
                </a:solidFill>
                <a:uFill>
                  <a:solidFill>
                    <a:srgbClr val="FFFFFF"/>
                  </a:solidFill>
                </a:uFill>
                <a:latin typeface="Arial"/>
              </a:rPr>
              <a:t>viene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utilizzato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nel</a:t>
            </a:r>
            <a:r>
              <a:rPr lang="en-US" spc="-1" dirty="0">
                <a:solidFill>
                  <a:srgbClr val="000000"/>
                </a:solidFill>
                <a:uFill>
                  <a:solidFill>
                    <a:srgbClr val="FFFFFF"/>
                  </a:solidFill>
                </a:uFill>
                <a:latin typeface="Arial"/>
              </a:rPr>
              <a:t> Web per </a:t>
            </a:r>
            <a:r>
              <a:rPr lang="en-US" spc="-1" dirty="0" err="1">
                <a:solidFill>
                  <a:srgbClr val="000000"/>
                </a:solidFill>
                <a:uFill>
                  <a:solidFill>
                    <a:srgbClr val="FFFFFF"/>
                  </a:solidFill>
                </a:uFill>
                <a:latin typeface="Arial"/>
              </a:rPr>
              <a:t>poter</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organizzare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l’</a:t>
            </a:r>
            <a:r>
              <a:rPr lang="en-US" spc="-1" dirty="0" err="1">
                <a:solidFill>
                  <a:srgbClr val="FF3333"/>
                </a:solidFill>
                <a:uFill>
                  <a:solidFill>
                    <a:srgbClr val="FFFFFF"/>
                  </a:solidFill>
                </a:uFill>
                <a:latin typeface="Arial"/>
              </a:rPr>
              <a:t>enorme</a:t>
            </a:r>
            <a:r>
              <a:rPr lang="en-US" spc="-1" dirty="0">
                <a:solidFill>
                  <a:srgbClr val="000000"/>
                </a:solidFill>
                <a:uFill>
                  <a:solidFill>
                    <a:srgbClr val="FFFFFF"/>
                  </a:solidFill>
                </a:uFill>
                <a:latin typeface="Arial"/>
              </a:rPr>
              <a:t> mole di </a:t>
            </a:r>
            <a:r>
              <a:rPr lang="en-US" spc="-1" dirty="0" err="1">
                <a:solidFill>
                  <a:srgbClr val="000000"/>
                </a:solidFill>
                <a:uFill>
                  <a:solidFill>
                    <a:srgbClr val="FFFFFF"/>
                  </a:solidFill>
                </a:uFill>
                <a:latin typeface="Arial"/>
              </a:rPr>
              <a:t>dati</a:t>
            </a:r>
            <a:r>
              <a:rPr lang="en-US" spc="-1" dirty="0">
                <a:solidFill>
                  <a:srgbClr val="000000"/>
                </a:solidFill>
                <a:uFill>
                  <a:solidFill>
                    <a:srgbClr val="FFFFFF"/>
                  </a:solidFill>
                </a:uFill>
                <a:latin typeface="Arial"/>
              </a:rPr>
              <a:t>.</a:t>
            </a:r>
          </a:p>
          <a:p>
            <a:pPr>
              <a:lnSpc>
                <a:spcPct val="100000"/>
              </a:lnSpc>
            </a:pPr>
            <a:endParaRPr lang="en-US" spc="-1" dirty="0">
              <a:solidFill>
                <a:srgbClr val="000000"/>
              </a:solidFill>
              <a:uFill>
                <a:solidFill>
                  <a:srgbClr val="FFFFFF"/>
                </a:solidFill>
              </a:uFill>
              <a:latin typeface="Arial"/>
            </a:endParaRPr>
          </a:p>
          <a:p>
            <a:pPr>
              <a:lnSpc>
                <a:spcPct val="100000"/>
              </a:lnSpc>
            </a:pPr>
            <a:r>
              <a:rPr lang="en-US" spc="-1" dirty="0">
                <a:uFill>
                  <a:solidFill>
                    <a:srgbClr val="FFFFFF"/>
                  </a:solidFill>
                </a:uFill>
              </a:rPr>
              <a:t>In </a:t>
            </a:r>
            <a:r>
              <a:rPr lang="en-US" spc="-1" dirty="0" err="1">
                <a:uFill>
                  <a:solidFill>
                    <a:srgbClr val="FFFFFF"/>
                  </a:solidFill>
                </a:uFill>
              </a:rPr>
              <a:t>letteratura</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si</a:t>
            </a:r>
            <a:r>
              <a:rPr lang="en-US" spc="-1" dirty="0">
                <a:uFill>
                  <a:solidFill>
                    <a:srgbClr val="FFFFFF"/>
                  </a:solidFill>
                </a:uFill>
              </a:rPr>
              <a:t> </a:t>
            </a:r>
            <a:r>
              <a:rPr lang="en-US" spc="-1" dirty="0" err="1">
                <a:uFill>
                  <a:solidFill>
                    <a:srgbClr val="FFFFFF"/>
                  </a:solidFill>
                </a:uFill>
              </a:rPr>
              <a:t>classificano</a:t>
            </a:r>
            <a:r>
              <a:rPr lang="en-US" spc="-1" dirty="0">
                <a:uFill>
                  <a:solidFill>
                    <a:srgbClr val="FFFFFF"/>
                  </a:solidFill>
                </a:uFill>
              </a:rPr>
              <a:t> in </a:t>
            </a:r>
            <a:r>
              <a:rPr lang="en-US" spc="-1" dirty="0" err="1">
                <a:uFill>
                  <a:solidFill>
                    <a:srgbClr val="FFFFFF"/>
                  </a:solidFill>
                </a:uFill>
              </a:rPr>
              <a:t>quattro</a:t>
            </a:r>
            <a:r>
              <a:rPr lang="en-US" spc="-1" dirty="0">
                <a:uFill>
                  <a:solidFill>
                    <a:srgbClr val="FFFFFF"/>
                  </a:solidFill>
                </a:uFill>
              </a:rPr>
              <a:t> </a:t>
            </a:r>
            <a:r>
              <a:rPr lang="en-US" spc="-1" dirty="0" err="1">
                <a:uFill>
                  <a:solidFill>
                    <a:srgbClr val="FFFFFF"/>
                  </a:solidFill>
                </a:uFill>
              </a:rPr>
              <a:t>categorie</a:t>
            </a:r>
            <a:r>
              <a:rPr lang="en-US" spc="-1" dirty="0">
                <a:uFill>
                  <a:solidFill>
                    <a:srgbClr val="FFFFFF"/>
                  </a:solidFill>
                </a:uFill>
              </a:rPr>
              <a:t>, in base </a:t>
            </a:r>
            <a:r>
              <a:rPr lang="en-US" spc="-1" dirty="0" err="1">
                <a:uFill>
                  <a:solidFill>
                    <a:srgbClr val="FFFFFF"/>
                  </a:solidFill>
                </a:uFill>
              </a:rPr>
              <a:t>alle</a:t>
            </a:r>
            <a:r>
              <a:rPr lang="en-US" spc="-1" dirty="0">
                <a:uFill>
                  <a:solidFill>
                    <a:srgbClr val="FFFFFF"/>
                  </a:solidFill>
                </a:uFill>
              </a:rPr>
              <a:t> </a:t>
            </a:r>
            <a:r>
              <a:rPr lang="en-US" spc="-1" dirty="0" err="1">
                <a:uFill>
                  <a:solidFill>
                    <a:srgbClr val="FFFFFF"/>
                  </a:solidFill>
                </a:uFill>
              </a:rPr>
              <a:t>informazioni</a:t>
            </a:r>
            <a:r>
              <a:rPr lang="en-US" spc="-1" dirty="0">
                <a:uFill>
                  <a:solidFill>
                    <a:srgbClr val="FFFFFF"/>
                  </a:solidFill>
                </a:uFill>
              </a:rPr>
              <a:t> </a:t>
            </a:r>
            <a:r>
              <a:rPr lang="en-US" spc="-1" dirty="0" err="1">
                <a:uFill>
                  <a:solidFill>
                    <a:srgbClr val="FFFFFF"/>
                  </a:solidFill>
                </a:uFill>
              </a:rPr>
              <a:t>usate</a:t>
            </a:r>
            <a:r>
              <a:rPr lang="en-US" spc="-1" dirty="0">
                <a:uFill>
                  <a:solidFill>
                    <a:srgbClr val="FFFFFF"/>
                  </a:solidFill>
                </a:uFill>
              </a:rPr>
              <a:t> per </a:t>
            </a:r>
            <a:r>
              <a:rPr lang="en-US" spc="-1" dirty="0" err="1">
                <a:uFill>
                  <a:solidFill>
                    <a:srgbClr val="FFFFFF"/>
                  </a:solidFill>
                </a:uFill>
              </a:rPr>
              <a:t>raggruppare</a:t>
            </a:r>
            <a:r>
              <a:rPr lang="en-US" spc="-1" dirty="0">
                <a:uFill>
                  <a:solidFill>
                    <a:srgbClr val="FFFFFF"/>
                  </a:solidFill>
                </a:uFill>
              </a:rPr>
              <a:t> le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a:t>
            </a:r>
            <a:r>
              <a:rPr lang="en-US" spc="-1" dirty="0">
                <a:uFill>
                  <a:solidFill>
                    <a:srgbClr val="FFFFFF"/>
                  </a:solidFill>
                </a:uFill>
              </a:rPr>
              <a:t> </a:t>
            </a:r>
            <a:r>
              <a:rPr lang="en-US" spc="-1" dirty="0" err="1">
                <a:solidFill>
                  <a:srgbClr val="FF3333"/>
                </a:solidFill>
                <a:uFill>
                  <a:solidFill>
                    <a:srgbClr val="FFFFFF"/>
                  </a:solidFill>
                </a:uFill>
              </a:rPr>
              <a:t>contenuto</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testuale</a:t>
            </a: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sui </a:t>
            </a:r>
            <a:r>
              <a:rPr lang="en-US" spc="-1" dirty="0">
                <a:solidFill>
                  <a:srgbClr val="FF3333"/>
                </a:solidFill>
                <a:uFill>
                  <a:solidFill>
                    <a:srgbClr val="FFFFFF"/>
                  </a:solidFill>
                </a:uFill>
              </a:rPr>
              <a:t>Web log</a:t>
            </a: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t>
            </a:r>
            <a:r>
              <a:rPr lang="en-US" spc="-1" dirty="0">
                <a:solidFill>
                  <a:srgbClr val="FF3333"/>
                </a:solidFill>
                <a:uFill>
                  <a:solidFill>
                    <a:srgbClr val="FFFFFF"/>
                  </a:solidFill>
                </a:uFill>
              </a:rPr>
              <a:t>HTML</a:t>
            </a: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ad </a:t>
            </a:r>
            <a:r>
              <a:rPr lang="en-US" spc="-1" dirty="0">
                <a:solidFill>
                  <a:srgbClr val="FF3333"/>
                </a:solidFill>
                <a:uFill>
                  <a:solidFill>
                    <a:srgbClr val="FFFFFF"/>
                  </a:solidFill>
                </a:uFill>
              </a:rPr>
              <a:t>hyperlink</a:t>
            </a:r>
            <a:endParaRPr lang="en-US" spc="-1" dirty="0">
              <a:solidFill>
                <a:srgbClr val="000000"/>
              </a:solidFill>
              <a:uFill>
                <a:solidFill>
                  <a:srgbClr val="FFFFFF"/>
                </a:solidFill>
              </a:uFill>
              <a:latin typeface="Arial"/>
            </a:endParaRPr>
          </a:p>
          <a:p>
            <a:pPr>
              <a:lnSpc>
                <a:spcPct val="100000"/>
              </a:lnSpc>
            </a:pPr>
            <a:endParaRPr lang="en-US" spc="-1" dirty="0">
              <a:solidFill>
                <a:srgbClr val="000000"/>
              </a:solidFill>
              <a:uFill>
                <a:solidFill>
                  <a:srgbClr val="FFFFFF"/>
                </a:solidFill>
              </a:uFill>
              <a:latin typeface="Arial"/>
            </a:endParaRPr>
          </a:p>
          <a:p>
            <a:pPr>
              <a:lnSpc>
                <a:spcPct val="100000"/>
              </a:lnSpc>
            </a:pPr>
            <a:endParaRPr lang="en-US"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solidFill>
                  <a:srgbClr val="FF3333"/>
                </a:solidFill>
                <a:uFill>
                  <a:solidFill>
                    <a:srgbClr val="FFFFFF"/>
                  </a:solidFill>
                </a:uFill>
              </a:rPr>
              <a:t>contenuto</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testuale</a:t>
            </a:r>
            <a:r>
              <a:rPr lang="en-US" spc="-1" dirty="0">
                <a:solidFill>
                  <a:srgbClr val="FF3333"/>
                </a:solidFill>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pur</a:t>
            </a:r>
            <a:r>
              <a:rPr lang="en-US" spc="-1" dirty="0">
                <a:uFill>
                  <a:solidFill>
                    <a:srgbClr val="FFFFFF"/>
                  </a:solidFill>
                </a:uFill>
              </a:rPr>
              <a:t> </a:t>
            </a:r>
            <a:r>
              <a:rPr lang="en-US" spc="-1" dirty="0" err="1">
                <a:uFill>
                  <a:solidFill>
                    <a:srgbClr val="FFFFFF"/>
                  </a:solidFill>
                </a:uFill>
              </a:rPr>
              <a:t>avendo</a:t>
            </a:r>
            <a:r>
              <a:rPr lang="en-US" spc="-1" dirty="0">
                <a:uFill>
                  <a:solidFill>
                    <a:srgbClr val="FFFFFF"/>
                  </a:solidFill>
                </a:uFill>
              </a:rPr>
              <a:t> lo </a:t>
            </a:r>
            <a:r>
              <a:rPr lang="en-US" spc="-1" dirty="0" err="1">
                <a:uFill>
                  <a:solidFill>
                    <a:srgbClr val="FFFFFF"/>
                  </a:solidFill>
                </a:uFill>
              </a:rPr>
              <a:t>stesso</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informativo</a:t>
            </a:r>
            <a:r>
              <a:rPr lang="en-US" spc="-1" dirty="0">
                <a:uFill>
                  <a:solidFill>
                    <a:srgbClr val="FFFFFF"/>
                  </a:solidFill>
                </a:uFill>
              </a:rPr>
              <a:t>,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contestualmente</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I </a:t>
            </a:r>
            <a:r>
              <a:rPr lang="en-US" spc="-1" dirty="0">
                <a:solidFill>
                  <a:srgbClr val="FF3333"/>
                </a:solidFill>
                <a:uFill>
                  <a:solidFill>
                    <a:srgbClr val="FFFFFF"/>
                  </a:solidFill>
                </a:uFill>
              </a:rPr>
              <a:t>Web log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produrre</a:t>
            </a:r>
            <a:r>
              <a:rPr lang="en-US" spc="-1" dirty="0">
                <a:uFill>
                  <a:solidFill>
                    <a:srgbClr val="FFFFFF"/>
                  </a:solidFill>
                </a:uFill>
              </a:rPr>
              <a:t> Cluster </a:t>
            </a:r>
            <a:r>
              <a:rPr lang="en-US" spc="-1" dirty="0" err="1">
                <a:uFill>
                  <a:solidFill>
                    <a:srgbClr val="FFFFFF"/>
                  </a:solidFill>
                </a:uFill>
              </a:rPr>
              <a:t>differenti</a:t>
            </a:r>
            <a:r>
              <a:rPr lang="en-US" spc="-1" dirty="0">
                <a:uFill>
                  <a:solidFill>
                    <a:srgbClr val="FFFFFF"/>
                  </a:solidFill>
                </a:uFill>
              </a:rPr>
              <a:t> di </a:t>
            </a:r>
            <a:r>
              <a:rPr lang="en-US" spc="-1" dirty="0" err="1">
                <a:uFill>
                  <a:solidFill>
                    <a:srgbClr val="FFFFFF"/>
                  </a:solidFill>
                </a:uFill>
              </a:rPr>
              <a:t>pagine</a:t>
            </a:r>
            <a:r>
              <a:rPr lang="en-US" spc="-1" dirty="0">
                <a:uFill>
                  <a:solidFill>
                    <a:srgbClr val="FFFFFF"/>
                  </a:solidFill>
                </a:uFill>
              </a:rPr>
              <a:t> Web, in base ad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profilo</a:t>
            </a:r>
            <a:r>
              <a:rPr lang="en-US" spc="-1" dirty="0">
                <a:uFill>
                  <a:solidFill>
                    <a:srgbClr val="FFFFFF"/>
                  </a:solidFill>
                </a:uFill>
              </a:rPr>
              <a:t> </a:t>
            </a:r>
            <a:r>
              <a:rPr lang="en-US" spc="-1" dirty="0" err="1">
                <a:uFill>
                  <a:solidFill>
                    <a:srgbClr val="FFFFFF"/>
                  </a:solidFill>
                </a:uFill>
              </a:rPr>
              <a:t>utente</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generati</a:t>
            </a:r>
            <a:r>
              <a:rPr lang="en-US" spc="-1" dirty="0">
                <a:uFill>
                  <a:solidFill>
                    <a:srgbClr val="FFFFFF"/>
                  </a:solidFill>
                </a:uFill>
              </a:rPr>
              <a:t> in base </a:t>
            </a:r>
            <a:r>
              <a:rPr lang="en-US" spc="-1" dirty="0" err="1">
                <a:uFill>
                  <a:solidFill>
                    <a:srgbClr val="FFFFFF"/>
                  </a:solidFill>
                </a:uFill>
              </a:rPr>
              <a:t>alla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t>
            </a:r>
            <a:r>
              <a:rPr lang="en-US" spc="-1" dirty="0">
                <a:solidFill>
                  <a:srgbClr val="FF3333"/>
                </a:solidFill>
                <a:uFill>
                  <a:solidFill>
                    <a:srgbClr val="FFFFFF"/>
                  </a:solidFill>
                </a:uFill>
              </a:rPr>
              <a:t>HTML</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potrebbe</a:t>
            </a:r>
            <a:r>
              <a:rPr lang="en-US" spc="-1" dirty="0">
                <a:uFill>
                  <a:solidFill>
                    <a:srgbClr val="FFFFFF"/>
                  </a:solidFill>
                </a:uFill>
              </a:rPr>
              <a:t> </a:t>
            </a:r>
            <a:r>
              <a:rPr lang="en-US" spc="-1" dirty="0" err="1">
                <a:uFill>
                  <a:solidFill>
                    <a:srgbClr val="FFFFFF"/>
                  </a:solidFill>
                </a:uFill>
              </a:rPr>
              <a:t>abbassarsi</a:t>
            </a:r>
            <a:r>
              <a:rPr lang="en-US" spc="-1" dirty="0">
                <a:uFill>
                  <a:solidFill>
                    <a:srgbClr val="FFFFFF"/>
                  </a:solidFill>
                </a:uFill>
              </a:rPr>
              <a:t> se </a:t>
            </a:r>
            <a:r>
              <a:rPr lang="en-US" spc="-1" dirty="0" err="1">
                <a:uFill>
                  <a:solidFill>
                    <a:srgbClr val="FFFFFF"/>
                  </a:solidFill>
                </a:uFill>
              </a:rPr>
              <a:t>i</a:t>
            </a:r>
            <a:r>
              <a:rPr lang="en-US" spc="-1" dirty="0">
                <a:uFill>
                  <a:solidFill>
                    <a:srgbClr val="FFFFFF"/>
                  </a:solidFill>
                </a:uFill>
              </a:rPr>
              <a:t> tag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 ma </a:t>
            </a:r>
            <a:r>
              <a:rPr lang="en-US" spc="-1" dirty="0" err="1">
                <a:uFill>
                  <a:solidFill>
                    <a:srgbClr val="FFFFFF"/>
                  </a:solidFill>
                </a:uFill>
              </a:rPr>
              <a:t>offrono</a:t>
            </a:r>
            <a:r>
              <a:rPr lang="en-US" spc="-1" dirty="0">
                <a:uFill>
                  <a:solidFill>
                    <a:srgbClr val="FFFFFF"/>
                  </a:solidFill>
                </a:uFill>
              </a:rPr>
              <a:t>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visualizzazione</a:t>
            </a:r>
            <a:r>
              <a:rPr lang="en-US" spc="-1" dirty="0">
                <a:uFill>
                  <a:solidFill>
                    <a:srgbClr val="FFFFFF"/>
                  </a:solidFill>
                </a:uFill>
              </a:rPr>
              <a:t> simile.</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Se non vi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sufficienti</a:t>
            </a:r>
            <a:r>
              <a:rPr lang="en-US" spc="-1" dirty="0">
                <a:uFill>
                  <a:solidFill>
                    <a:srgbClr val="FFFFFF"/>
                  </a:solidFill>
                </a:uFill>
              </a:rPr>
              <a:t> </a:t>
            </a:r>
            <a:r>
              <a:rPr lang="en-US" spc="-1" dirty="0" err="1">
                <a:uFill>
                  <a:solidFill>
                    <a:srgbClr val="FFFFFF"/>
                  </a:solidFill>
                </a:uFill>
              </a:rPr>
              <a:t>relazioni</a:t>
            </a:r>
            <a:r>
              <a:rPr lang="en-US" spc="-1" dirty="0">
                <a:uFill>
                  <a:solidFill>
                    <a:srgbClr val="FFFFFF"/>
                  </a:solidFill>
                </a:uFill>
              </a:rPr>
              <a:t> </a:t>
            </a:r>
            <a:r>
              <a:rPr lang="en-US" spc="-1" dirty="0" err="1">
                <a:uFill>
                  <a:solidFill>
                    <a:srgbClr val="FFFFFF"/>
                  </a:solidFill>
                </a:uFill>
              </a:rPr>
              <a:t>tra</a:t>
            </a:r>
            <a:r>
              <a:rPr lang="en-US" spc="-1" dirty="0">
                <a:uFill>
                  <a:solidFill>
                    <a:srgbClr val="FFFFFF"/>
                  </a:solidFill>
                </a:uFill>
              </a:rPr>
              <a:t> </a:t>
            </a:r>
            <a:r>
              <a:rPr lang="en-US" spc="-1" dirty="0" err="1">
                <a:uFill>
                  <a:solidFill>
                    <a:srgbClr val="FFFFFF"/>
                  </a:solidFill>
                </a:uFill>
              </a:rPr>
              <a:t>nodi</a:t>
            </a:r>
            <a:r>
              <a:rPr lang="en-US" spc="-1" dirty="0">
                <a:uFill>
                  <a:solidFill>
                    <a:srgbClr val="FFFFFF"/>
                  </a:solidFill>
                </a:uFill>
              </a:rPr>
              <a:t> </a:t>
            </a:r>
            <a:r>
              <a:rPr lang="it-IT" spc="-1" dirty="0">
                <a:uFill>
                  <a:solidFill>
                    <a:srgbClr val="FFFFFF"/>
                  </a:solidFill>
                </a:uFill>
              </a:rPr>
              <a:t>(</a:t>
            </a:r>
            <a:r>
              <a:rPr lang="en-US" spc="-1" dirty="0">
                <a:solidFill>
                  <a:srgbClr val="FF3333"/>
                </a:solidFill>
                <a:uFill>
                  <a:solidFill>
                    <a:srgbClr val="FFFFFF"/>
                  </a:solidFill>
                </a:uFill>
              </a:rPr>
              <a:t>hyperlink</a:t>
            </a:r>
            <a:r>
              <a:rPr lang="en-US" spc="-1" dirty="0">
                <a:uFill>
                  <a:solidFill>
                    <a:srgbClr val="FFFFFF"/>
                  </a:solidFill>
                </a:uFill>
              </a:rPr>
              <a:t>), </a:t>
            </a:r>
            <a:r>
              <a:rPr lang="en-US" spc="-1" dirty="0" err="1">
                <a:uFill>
                  <a:solidFill>
                    <a:srgbClr val="FFFFFF"/>
                  </a:solidFill>
                </a:uFill>
              </a:rPr>
              <a:t>allora</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sarà</a:t>
            </a:r>
            <a:r>
              <a:rPr lang="en-US" spc="-1" dirty="0">
                <a:uFill>
                  <a:solidFill>
                    <a:srgbClr val="FFFFFF"/>
                  </a:solidFill>
                </a:uFill>
              </a:rPr>
              <a:t> </a:t>
            </a:r>
            <a:r>
              <a:rPr lang="en-US" spc="-1" dirty="0" err="1">
                <a:uFill>
                  <a:solidFill>
                    <a:srgbClr val="FFFFFF"/>
                  </a:solidFill>
                </a:uFill>
              </a:rPr>
              <a:t>bassa</a:t>
            </a:r>
            <a:r>
              <a:rPr lang="en-US" spc="-1" dirty="0">
                <a:uFill>
                  <a:solidFill>
                    <a:srgbClr val="FFFFFF"/>
                  </a:solidFill>
                </a:uFill>
              </a:rPr>
              <a:t>.</a:t>
            </a:r>
            <a:endParaRPr lang="en-US"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latin typeface="Arial"/>
              </a:rPr>
              <a:t>Lo </a:t>
            </a:r>
            <a:r>
              <a:rPr lang="en-US" spc="-1" dirty="0" err="1">
                <a:uFill>
                  <a:solidFill>
                    <a:srgbClr val="FFFFFF"/>
                  </a:solidFill>
                </a:uFill>
                <a:latin typeface="Arial"/>
              </a:rPr>
              <a:t>scopo</a:t>
            </a:r>
            <a:r>
              <a:rPr lang="en-US" spc="-1" dirty="0">
                <a:uFill>
                  <a:solidFill>
                    <a:srgbClr val="FFFFFF"/>
                  </a:solidFill>
                </a:uFill>
                <a:latin typeface="Arial"/>
              </a:rPr>
              <a:t> </a:t>
            </a:r>
            <a:r>
              <a:rPr lang="en-US" spc="-1" dirty="0" err="1">
                <a:uFill>
                  <a:solidFill>
                    <a:srgbClr val="FFFFFF"/>
                  </a:solidFill>
                </a:uFill>
                <a:latin typeface="Arial"/>
              </a:rPr>
              <a:t>principale</a:t>
            </a:r>
            <a:r>
              <a:rPr lang="en-US" spc="-1" dirty="0">
                <a:uFill>
                  <a:solidFill>
                    <a:srgbClr val="FFFFFF"/>
                  </a:solidFill>
                </a:uFill>
                <a:latin typeface="Arial"/>
              </a:rPr>
              <a:t> di </a:t>
            </a:r>
            <a:r>
              <a:rPr lang="en-US" spc="-1" dirty="0" err="1">
                <a:uFill>
                  <a:solidFill>
                    <a:srgbClr val="FFFFFF"/>
                  </a:solidFill>
                </a:uFill>
                <a:latin typeface="Arial"/>
              </a:rPr>
              <a:t>questa</a:t>
            </a:r>
            <a:r>
              <a:rPr lang="en-US" spc="-1" dirty="0">
                <a:uFill>
                  <a:solidFill>
                    <a:srgbClr val="FFFFFF"/>
                  </a:solidFill>
                </a:uFill>
                <a:latin typeface="Arial"/>
              </a:rPr>
              <a:t> </a:t>
            </a:r>
            <a:r>
              <a:rPr lang="en-US" spc="-1" dirty="0" err="1">
                <a:uFill>
                  <a:solidFill>
                    <a:srgbClr val="FFFFFF"/>
                  </a:solidFill>
                </a:uFill>
                <a:latin typeface="Arial"/>
              </a:rPr>
              <a:t>tesi</a:t>
            </a:r>
            <a:r>
              <a:rPr lang="en-US" spc="-1" dirty="0">
                <a:uFill>
                  <a:solidFill>
                    <a:srgbClr val="FFFFFF"/>
                  </a:solidFill>
                </a:uFill>
                <a:latin typeface="Arial"/>
              </a:rPr>
              <a:t> è </a:t>
            </a:r>
            <a:r>
              <a:rPr lang="en-US" spc="-1" dirty="0" err="1">
                <a:uFill>
                  <a:solidFill>
                    <a:srgbClr val="FFFFFF"/>
                  </a:solidFill>
                </a:uFill>
                <a:latin typeface="Arial"/>
              </a:rPr>
              <a:t>applicare</a:t>
            </a:r>
            <a:r>
              <a:rPr lang="en-US" spc="-1" dirty="0">
                <a:uFill>
                  <a:solidFill>
                    <a:srgbClr val="FFFFFF"/>
                  </a:solidFill>
                </a:uFill>
                <a:latin typeface="Arial"/>
              </a:rPr>
              <a:t> </a:t>
            </a:r>
            <a:r>
              <a:rPr lang="en-US" spc="-1" dirty="0" err="1">
                <a:uFill>
                  <a:solidFill>
                    <a:srgbClr val="FFFFFF"/>
                  </a:solidFill>
                </a:uFill>
                <a:latin typeface="Arial"/>
              </a:rPr>
              <a:t>algoritmi</a:t>
            </a:r>
            <a:r>
              <a:rPr lang="en-US" spc="-1" dirty="0">
                <a:uFill>
                  <a:solidFill>
                    <a:srgbClr val="FFFFFF"/>
                  </a:solidFill>
                </a:uFill>
                <a:latin typeface="Arial"/>
              </a:rPr>
              <a:t> di Clustering per </a:t>
            </a:r>
            <a:r>
              <a:rPr lang="en-US" spc="-1" dirty="0" err="1">
                <a:uFill>
                  <a:solidFill>
                    <a:srgbClr val="FFFFFF"/>
                  </a:solidFill>
                </a:uFill>
                <a:latin typeface="Arial"/>
              </a:rPr>
              <a:t>raggruppare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di un </a:t>
            </a:r>
            <a:r>
              <a:rPr lang="en-US" spc="-1" dirty="0" err="1">
                <a:uFill>
                  <a:solidFill>
                    <a:srgbClr val="FFFFFF"/>
                  </a:solidFill>
                </a:uFill>
                <a:latin typeface="Arial"/>
              </a:rPr>
              <a:t>sito</a:t>
            </a:r>
            <a:r>
              <a:rPr lang="en-US" spc="-1" dirty="0">
                <a:uFill>
                  <a:solidFill>
                    <a:srgbClr val="FFFFFF"/>
                  </a:solidFill>
                </a:uFill>
                <a:latin typeface="Arial"/>
              </a:rPr>
              <a:t> Web.</a:t>
            </a:r>
          </a:p>
          <a:p>
            <a:pPr>
              <a:lnSpc>
                <a:spcPct val="100000"/>
              </a:lnSpc>
            </a:pPr>
            <a:endParaRPr lang="en-US" spc="-1" dirty="0">
              <a:uFill>
                <a:solidFill>
                  <a:srgbClr val="FFFFFF"/>
                </a:solidFill>
              </a:uFill>
              <a:latin typeface="Arial"/>
            </a:endParaRPr>
          </a:p>
          <a:p>
            <a:pPr>
              <a:lnSpc>
                <a:spcPct val="100000"/>
              </a:lnSpc>
            </a:pPr>
            <a:r>
              <a:rPr lang="en-US" spc="-1" dirty="0">
                <a:uFill>
                  <a:solidFill>
                    <a:srgbClr val="FFFFFF"/>
                  </a:solidFill>
                </a:uFill>
                <a:latin typeface="Arial"/>
              </a:rPr>
              <a:t>In </a:t>
            </a:r>
            <a:r>
              <a:rPr lang="en-US" spc="-1" dirty="0" err="1">
                <a:uFill>
                  <a:solidFill>
                    <a:srgbClr val="FFFFFF"/>
                  </a:solidFill>
                </a:uFill>
                <a:latin typeface="Arial"/>
              </a:rPr>
              <a:t>dettaglio</a:t>
            </a:r>
            <a:r>
              <a:rPr lang="en-US" spc="-1" dirty="0">
                <a:uFill>
                  <a:solidFill>
                    <a:srgbClr val="FFFFFF"/>
                  </a:solidFill>
                </a:uFill>
                <a:latin typeface="Arial"/>
              </a:rPr>
              <a:t>:</a:t>
            </a:r>
          </a:p>
          <a:p>
            <a:pPr marL="342900" indent="-342900">
              <a:lnSpc>
                <a:spcPct val="100000"/>
              </a:lnSpc>
              <a:buFont typeface="+mj-lt"/>
              <a:buAutoNum type="arabicPeriod"/>
            </a:pPr>
            <a:r>
              <a:rPr lang="en-US" spc="-1" dirty="0" err="1">
                <a:uFill>
                  <a:solidFill>
                    <a:srgbClr val="FFFFFF"/>
                  </a:solidFill>
                </a:uFill>
                <a:latin typeface="Arial"/>
              </a:rPr>
              <a:t>Capire</a:t>
            </a:r>
            <a:r>
              <a:rPr lang="en-US" spc="-1" dirty="0">
                <a:uFill>
                  <a:solidFill>
                    <a:srgbClr val="FFFFFF"/>
                  </a:solidFill>
                </a:uFill>
                <a:latin typeface="Arial"/>
              </a:rPr>
              <a:t> se, </a:t>
            </a:r>
            <a:r>
              <a:rPr lang="en-US" spc="-1" dirty="0" err="1">
                <a:uFill>
                  <a:solidFill>
                    <a:srgbClr val="FFFFFF"/>
                  </a:solidFill>
                </a:uFill>
                <a:latin typeface="Arial"/>
              </a:rPr>
              <a:t>combinando</a:t>
            </a:r>
            <a:r>
              <a:rPr lang="en-US" spc="-1" dirty="0">
                <a:uFill>
                  <a:solidFill>
                    <a:srgbClr val="FFFFFF"/>
                  </a:solidFill>
                </a:uFill>
                <a:latin typeface="Arial"/>
              </a:rPr>
              <a:t> le </a:t>
            </a:r>
            <a:r>
              <a:rPr lang="en-US" spc="-1" dirty="0" err="1">
                <a:uFill>
                  <a:solidFill>
                    <a:srgbClr val="FFFFFF"/>
                  </a:solidFill>
                </a:uFill>
                <a:latin typeface="Arial"/>
              </a:rPr>
              <a:t>informazioni</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struttura</a:t>
            </a:r>
            <a:r>
              <a:rPr lang="en-US" spc="-1" dirty="0">
                <a:uFill>
                  <a:solidFill>
                    <a:srgbClr val="FFFFFF"/>
                  </a:solidFill>
                </a:uFill>
                <a:latin typeface="Arial"/>
              </a:rPr>
              <a:t> del </a:t>
            </a:r>
            <a:r>
              <a:rPr lang="en-US" spc="-1" dirty="0" err="1">
                <a:uFill>
                  <a:solidFill>
                    <a:srgbClr val="FFFFFF"/>
                  </a:solidFill>
                </a:uFill>
                <a:latin typeface="Arial"/>
              </a:rPr>
              <a:t>sito</a:t>
            </a:r>
            <a:r>
              <a:rPr lang="en-US" spc="-1" dirty="0">
                <a:uFill>
                  <a:solidFill>
                    <a:srgbClr val="FFFFFF"/>
                  </a:solidFill>
                </a:uFill>
                <a:latin typeface="Arial"/>
              </a:rPr>
              <a:t> e quelle </a:t>
            </a:r>
            <a:r>
              <a:rPr lang="en-US" spc="-1" dirty="0" err="1">
                <a:uFill>
                  <a:solidFill>
                    <a:srgbClr val="FFFFFF"/>
                  </a:solidFill>
                </a:uFill>
                <a:latin typeface="Arial"/>
              </a:rPr>
              <a:t>testuali</a:t>
            </a:r>
            <a:r>
              <a:rPr lang="en-US" spc="-1" dirty="0">
                <a:uFill>
                  <a:solidFill>
                    <a:srgbClr val="FFFFFF"/>
                  </a:solidFill>
                </a:uFill>
                <a:latin typeface="Arial"/>
              </a:rPr>
              <a:t> </a:t>
            </a:r>
            <a:r>
              <a:rPr lang="en-US" spc="-1" dirty="0" err="1">
                <a:uFill>
                  <a:solidFill>
                    <a:srgbClr val="FFFFFF"/>
                  </a:solidFill>
                </a:uFill>
                <a:latin typeface="Arial"/>
              </a:rPr>
              <a:t>delle</a:t>
            </a:r>
            <a:r>
              <a:rPr lang="en-US" spc="-1" dirty="0">
                <a:uFill>
                  <a:solidFill>
                    <a:srgbClr val="FFFFFF"/>
                  </a:solidFill>
                </a:uFill>
                <a:latin typeface="Arial"/>
              </a:rPr>
              <a:t> </a:t>
            </a:r>
            <a:r>
              <a:rPr lang="en-US" spc="-1" dirty="0" err="1">
                <a:uFill>
                  <a:solidFill>
                    <a:srgbClr val="FFFFFF"/>
                  </a:solidFill>
                </a:uFill>
                <a:latin typeface="Arial"/>
              </a:rPr>
              <a:t>pagine</a:t>
            </a:r>
            <a:r>
              <a:rPr lang="en-US" spc="-1" dirty="0">
                <a:uFill>
                  <a:solidFill>
                    <a:srgbClr val="FFFFFF"/>
                  </a:solidFill>
                </a:uFill>
                <a:latin typeface="Arial"/>
              </a:rPr>
              <a:t>, vi è un </a:t>
            </a:r>
            <a:r>
              <a:rPr lang="en-US" spc="-1" dirty="0" err="1">
                <a:uFill>
                  <a:solidFill>
                    <a:srgbClr val="FFFFFF"/>
                  </a:solidFill>
                </a:uFill>
                <a:latin typeface="Arial"/>
              </a:rPr>
              <a:t>miglioramento</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qualità</a:t>
            </a:r>
            <a:r>
              <a:rPr lang="en-US" spc="-1" dirty="0">
                <a:uFill>
                  <a:solidFill>
                    <a:srgbClr val="FFFFFF"/>
                  </a:solidFill>
                </a:uFill>
                <a:latin typeface="Arial"/>
              </a:rPr>
              <a:t> </a:t>
            </a:r>
            <a:r>
              <a:rPr lang="en-US" spc="-1" dirty="0" err="1">
                <a:uFill>
                  <a:solidFill>
                    <a:srgbClr val="FFFFFF"/>
                  </a:solidFill>
                </a:uFill>
                <a:latin typeface="Arial"/>
              </a:rPr>
              <a:t>dei</a:t>
            </a:r>
            <a:r>
              <a:rPr lang="en-US" spc="-1" dirty="0">
                <a:uFill>
                  <a:solidFill>
                    <a:srgbClr val="FFFFFF"/>
                  </a:solidFill>
                </a:uFill>
                <a:latin typeface="Arial"/>
              </a:rPr>
              <a:t> Cluster </a:t>
            </a:r>
            <a:r>
              <a:rPr lang="en-US" spc="-1" dirty="0" err="1">
                <a:uFill>
                  <a:solidFill>
                    <a:srgbClr val="FFFFFF"/>
                  </a:solidFill>
                </a:uFill>
                <a:latin typeface="Arial"/>
              </a:rPr>
              <a:t>prodotti</a:t>
            </a:r>
            <a:r>
              <a:rPr lang="en-US" spc="-1" dirty="0">
                <a:uFill>
                  <a:solidFill>
                    <a:srgbClr val="FFFFFF"/>
                  </a:solidFill>
                </a:uFill>
                <a:latin typeface="Arial"/>
              </a:rPr>
              <a:t>.</a:t>
            </a:r>
          </a:p>
          <a:p>
            <a:pPr marL="342900" indent="-342900">
              <a:lnSpc>
                <a:spcPct val="100000"/>
              </a:lnSpc>
              <a:buFont typeface="+mj-lt"/>
              <a:buAutoNum type="arabicPeriod"/>
            </a:pPr>
            <a:r>
              <a:rPr lang="en-US" sz="1800" strike="noStrike" spc="-1" dirty="0" err="1">
                <a:uFill>
                  <a:solidFill>
                    <a:srgbClr val="FFFFFF"/>
                  </a:solidFill>
                </a:uFill>
                <a:latin typeface="Arial"/>
              </a:rPr>
              <a:t>Cercare</a:t>
            </a:r>
            <a:r>
              <a:rPr lang="en-US" sz="1800" strike="noStrike" spc="-1" dirty="0">
                <a:uFill>
                  <a:solidFill>
                    <a:srgbClr val="FFFFFF"/>
                  </a:solidFill>
                </a:uFill>
                <a:latin typeface="Arial"/>
              </a:rPr>
              <a:t> di </a:t>
            </a:r>
            <a:r>
              <a:rPr lang="en-US" sz="1800" strike="noStrike" spc="-1" dirty="0" err="1">
                <a:uFill>
                  <a:solidFill>
                    <a:srgbClr val="FFFFFF"/>
                  </a:solidFill>
                </a:uFill>
                <a:latin typeface="Arial"/>
              </a:rPr>
              <a:t>aumentare</a:t>
            </a:r>
            <a:r>
              <a:rPr lang="en-US" sz="1800" strike="noStrike" spc="-1" dirty="0">
                <a:uFill>
                  <a:solidFill>
                    <a:srgbClr val="FFFFFF"/>
                  </a:solidFill>
                </a:uFill>
                <a:latin typeface="Arial"/>
              </a:rPr>
              <a:t> la </a:t>
            </a:r>
            <a:r>
              <a:rPr lang="en-US" spc="-1" dirty="0" err="1">
                <a:uFill>
                  <a:solidFill>
                    <a:srgbClr val="FFFFFF"/>
                  </a:solidFill>
                </a:uFill>
                <a:latin typeface="Arial"/>
              </a:rPr>
              <a:t>bontà</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dei</a:t>
            </a:r>
            <a:r>
              <a:rPr lang="en-US" sz="1800" strike="noStrike" spc="-1" dirty="0">
                <a:uFill>
                  <a:solidFill>
                    <a:srgbClr val="FFFFFF"/>
                  </a:solidFill>
                </a:uFill>
                <a:latin typeface="Arial"/>
              </a:rPr>
              <a:t> Cluster </a:t>
            </a:r>
            <a:r>
              <a:rPr lang="en-US" sz="1800" strike="noStrike" spc="-1" dirty="0" err="1">
                <a:uFill>
                  <a:solidFill>
                    <a:srgbClr val="FFFFFF"/>
                  </a:solidFill>
                </a:uFill>
                <a:latin typeface="Arial"/>
              </a:rPr>
              <a:t>prodotti</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dando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più</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importanza</a:t>
            </a:r>
            <a:r>
              <a:rPr lang="en-US" sz="1800" strike="noStrike" spc="-1" dirty="0">
                <a:uFill>
                  <a:solidFill>
                    <a:srgbClr val="FFFFFF"/>
                  </a:solidFill>
                </a:uFill>
                <a:latin typeface="Arial"/>
              </a:rPr>
              <a:t> a </a:t>
            </a:r>
            <a:r>
              <a:rPr lang="en-US" sz="1800" strike="noStrike" spc="-1" dirty="0" err="1">
                <a:uFill>
                  <a:solidFill>
                    <a:srgbClr val="FFFFFF"/>
                  </a:solidFill>
                </a:uFill>
                <a:latin typeface="Arial"/>
              </a:rPr>
              <a:t>pagine</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vicino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alla</a:t>
            </a:r>
            <a:r>
              <a:rPr lang="en-US" sz="18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167560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definita</a:t>
            </a:r>
            <a:r>
              <a:rPr lang="en-US" spc="-1" dirty="0">
                <a:uFill>
                  <a:solidFill>
                    <a:srgbClr val="FFFFFF"/>
                  </a:solidFill>
                </a:uFill>
              </a:rPr>
              <a:t> in </a:t>
            </a:r>
            <a:r>
              <a:rPr lang="en-US" spc="-1" dirty="0" err="1">
                <a:uFill>
                  <a:solidFill>
                    <a:srgbClr val="FFFFFF"/>
                  </a:solidFill>
                </a:uFill>
              </a:rPr>
              <a:t>questa</a:t>
            </a:r>
            <a:r>
              <a:rPr lang="en-US" spc="-1" dirty="0">
                <a:uFill>
                  <a:solidFill>
                    <a:srgbClr val="FFFFFF"/>
                  </a:solidFill>
                </a:uFill>
              </a:rPr>
              <a:t> </a:t>
            </a:r>
            <a:r>
              <a:rPr lang="en-US" spc="-1" dirty="0" err="1">
                <a:uFill>
                  <a:solidFill>
                    <a:srgbClr val="FFFFFF"/>
                  </a:solidFill>
                </a:uFill>
              </a:rPr>
              <a:t>tesi</a:t>
            </a:r>
            <a:r>
              <a:rPr lang="en-US" spc="-1" dirty="0">
                <a:uFill>
                  <a:solidFill>
                    <a:srgbClr val="FFFFFF"/>
                  </a:solidFill>
                </a:uFill>
              </a:rPr>
              <a:t> è </a:t>
            </a:r>
            <a:r>
              <a:rPr lang="en-US" spc="-1" dirty="0" err="1">
                <a:uFill>
                  <a:solidFill>
                    <a:srgbClr val="FFFFFF"/>
                  </a:solidFill>
                </a:uFill>
              </a:rPr>
              <a:t>caratterizzata</a:t>
            </a:r>
            <a:r>
              <a:rPr lang="en-US" spc="-1" dirty="0">
                <a:uFill>
                  <a:solidFill>
                    <a:srgbClr val="FFFFFF"/>
                  </a:solidFill>
                </a:uFill>
              </a:rPr>
              <a:t> da 3 </a:t>
            </a:r>
            <a:r>
              <a:rPr lang="en-US" spc="-1" dirty="0" err="1">
                <a:uFill>
                  <a:solidFill>
                    <a:srgbClr val="FFFFFF"/>
                  </a:solidFill>
                </a:uFill>
              </a:rPr>
              <a:t>fasi</a:t>
            </a:r>
            <a:r>
              <a:rPr lang="en-US" spc="-1" dirty="0">
                <a:uFill>
                  <a:solidFill>
                    <a:srgbClr val="FFFFFF"/>
                  </a:solidFill>
                </a:uFill>
              </a:rPr>
              <a:t> </a:t>
            </a:r>
            <a:r>
              <a:rPr lang="en-US" spc="-1" dirty="0" err="1">
                <a:uFill>
                  <a:solidFill>
                    <a:srgbClr val="FFFFFF"/>
                  </a:solidFill>
                </a:uFill>
              </a:rPr>
              <a:t>principali</a:t>
            </a:r>
            <a:r>
              <a:rPr lang="en-US" spc="-1" dirty="0">
                <a:uFill>
                  <a:solidFill>
                    <a:srgbClr val="FFFFFF"/>
                  </a:solidFill>
                </a:uFill>
              </a:rPr>
              <a:t>:</a:t>
            </a:r>
          </a:p>
          <a:p>
            <a:pPr>
              <a:lnSpc>
                <a:spcPct val="100000"/>
              </a:lnSpc>
            </a:pPr>
            <a:endParaRPr lang="en-US" spc="-1" dirty="0">
              <a:uFill>
                <a:solidFill>
                  <a:srgbClr val="FFFFFF"/>
                </a:solidFill>
              </a:uFill>
            </a:endParaRPr>
          </a:p>
          <a:p>
            <a:pPr marL="342900" indent="-342900">
              <a:lnSpc>
                <a:spcPct val="100000"/>
              </a:lnSpc>
              <a:buFont typeface="+mj-lt"/>
              <a:buAutoNum type="arabicPeriod"/>
            </a:pPr>
            <a:r>
              <a:rPr lang="en-US" spc="-1" dirty="0">
                <a:uFill>
                  <a:solidFill>
                    <a:srgbClr val="FFFFFF"/>
                  </a:solidFill>
                </a:uFill>
              </a:rPr>
              <a:t>Crawling del </a:t>
            </a:r>
            <a:r>
              <a:rPr lang="en-US" spc="-1" dirty="0" err="1">
                <a:uFill>
                  <a:solidFill>
                    <a:srgbClr val="FFFFFF"/>
                  </a:solidFill>
                </a:uFill>
              </a:rPr>
              <a:t>sito</a:t>
            </a:r>
            <a:r>
              <a:rPr lang="en-US" spc="-1" dirty="0">
                <a:uFill>
                  <a:solidFill>
                    <a:srgbClr val="FFFFFF"/>
                  </a:solidFill>
                </a:uFill>
              </a:rPr>
              <a:t> Web</a:t>
            </a:r>
          </a:p>
          <a:p>
            <a:pPr marL="342900" indent="-342900">
              <a:buFont typeface="+mj-lt"/>
              <a:buAutoNum type="arabicPeriod"/>
            </a:pPr>
            <a:r>
              <a:rPr lang="it-IT" dirty="0"/>
              <a:t>​Feature </a:t>
            </a:r>
            <a:r>
              <a:rPr lang="it-IT" dirty="0" err="1"/>
              <a:t>construction</a:t>
            </a:r>
            <a:endParaRPr lang="it-IT" dirty="0"/>
          </a:p>
          <a:p>
            <a:pPr marL="342900" indent="-342900">
              <a:buFont typeface="+mj-lt"/>
              <a:buAutoNum type="arabicPeriod"/>
            </a:pPr>
            <a:r>
              <a:rPr lang="en-US" spc="-1" dirty="0">
                <a:uFill>
                  <a:solidFill>
                    <a:srgbClr val="FFFFFF"/>
                  </a:solidFill>
                </a:uFill>
              </a:rPr>
              <a:t>Clustering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p:txBody>
      </p:sp>
      <p:graphicFrame>
        <p:nvGraphicFramePr>
          <p:cNvPr id="7" name="Diagramma 6"/>
          <p:cNvGraphicFramePr/>
          <p:nvPr>
            <p:extLst>
              <p:ext uri="{D42A27DB-BD31-4B8C-83A1-F6EECF244321}">
                <p14:modId xmlns:p14="http://schemas.microsoft.com/office/powerpoint/2010/main" val="2827687291"/>
              </p:ext>
            </p:extLst>
          </p:nvPr>
        </p:nvGraphicFramePr>
        <p:xfrm>
          <a:off x="417240" y="3230088"/>
          <a:ext cx="8288640" cy="3034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356840"/>
                <a:ext cx="4202261" cy="49370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a:t>
                </a:r>
                <a14:m>
                  <m:oMath xmlns:m="http://schemas.openxmlformats.org/officeDocument/2006/math">
                    <m:r>
                      <a:rPr lang="it-IT" i="1" spc="-1">
                        <a:uFill>
                          <a:solidFill>
                            <a:srgbClr val="FFFFFF"/>
                          </a:solidFill>
                        </a:uFill>
                        <a:latin typeface="Cambria Math" panose="02040503050406030204" pitchFamily="18" charset="0"/>
                      </a:rPr>
                      <m:t>𝐺</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𝑉</m:t>
                    </m:r>
                    <m:r>
                      <a:rPr lang="it-IT" i="1" spc="-1">
                        <a:uFill>
                          <a:solidFill>
                            <a:srgbClr val="FFFFFF"/>
                          </a:solidFill>
                        </a:uFill>
                        <a:latin typeface="Cambria Math" panose="02040503050406030204" pitchFamily="18" charset="0"/>
                      </a:rPr>
                      <m:t>, </m:t>
                    </m:r>
                    <m:r>
                      <a:rPr lang="it-IT" i="1" spc="-1">
                        <a:uFill>
                          <a:solidFill>
                            <a:srgbClr val="FFFFFF"/>
                          </a:solidFill>
                        </a:uFill>
                        <a:latin typeface="Cambria Math" panose="02040503050406030204" pitchFamily="18" charset="0"/>
                      </a:rPr>
                      <m:t>𝐸</m:t>
                    </m:r>
                    <m:r>
                      <a:rPr lang="it-IT" i="1" spc="-1">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356840"/>
                <a:ext cx="4202261" cy="4937082"/>
              </a:xfrm>
              <a:prstGeom prst="rect">
                <a:avLst/>
              </a:prstGeom>
              <a:blipFill>
                <a:blip r:embed="rId3"/>
                <a:stretch>
                  <a:fillRect l="-870" t="-742" r="-2609" b="-4450"/>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Feature construction</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7394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Una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concluso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Crawling,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e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testuale</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singola</a:t>
            </a:r>
            <a:r>
              <a:rPr lang="en-US" spc="-1" dirty="0">
                <a:uFill>
                  <a:solidFill>
                    <a:srgbClr val="FFFFFF"/>
                  </a:solidFill>
                </a:uFill>
              </a:rPr>
              <a:t> </a:t>
            </a:r>
            <a:r>
              <a:rPr lang="en-US" spc="-1" dirty="0" err="1">
                <a:uFill>
                  <a:solidFill>
                    <a:srgbClr val="FFFFFF"/>
                  </a:solidFill>
                </a:uFill>
              </a:rPr>
              <a:t>pagina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costruito</a:t>
            </a:r>
            <a:r>
              <a:rPr lang="en-US" spc="-1" dirty="0">
                <a:uFill>
                  <a:solidFill>
                    <a:srgbClr val="FFFFFF"/>
                  </a:solidFill>
                </a:uFill>
              </a:rPr>
              <a:t> un dataset </a:t>
            </a:r>
            <a:r>
              <a:rPr lang="en-US" spc="-1" dirty="0" err="1">
                <a:uFill>
                  <a:solidFill>
                    <a:srgbClr val="FFFFFF"/>
                  </a:solidFill>
                </a:uFill>
              </a:rPr>
              <a:t>basato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alle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standard</a:t>
            </a: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modificato</a:t>
            </a:r>
            <a:r>
              <a:rPr lang="en-US" spc="-1" dirty="0">
                <a:uFill>
                  <a:solidFill>
                    <a:srgbClr val="FFFFFF"/>
                  </a:solidFill>
                </a:uFill>
              </a:rPr>
              <a:t>,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a </a:t>
            </a:r>
            <a:r>
              <a:rPr lang="en-US" spc="-1" dirty="0" err="1">
                <a:uFill>
                  <a:solidFill>
                    <a:srgbClr val="FFFFFF"/>
                  </a:solidFill>
                </a:uFill>
              </a:rPr>
              <a:t>partenza</a:t>
            </a:r>
            <a:r>
              <a:rPr lang="en-US" spc="-1" dirty="0">
                <a:uFill>
                  <a:solidFill>
                    <a:srgbClr val="FFFFFF"/>
                  </a:solidFill>
                </a:uFill>
              </a:rPr>
              <a:t> </a:t>
            </a:r>
            <a:r>
              <a:rPr lang="en-US" spc="-1" dirty="0" err="1">
                <a:uFill>
                  <a:solidFill>
                    <a:srgbClr val="FFFFFF"/>
                  </a:solidFill>
                </a:uFill>
              </a:rPr>
              <a:t>fissa</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LINE</a:t>
            </a:r>
          </a:p>
          <a:p>
            <a:pPr marL="285750" indent="-285750">
              <a:lnSpc>
                <a:spcPct val="100000"/>
              </a:lnSpc>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alle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testuali</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Tf-Idf</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Doc2Vec</a:t>
            </a:r>
          </a:p>
          <a:p>
            <a:pPr marL="285750" indent="-285750">
              <a:buFont typeface="Arial" panose="020B0604020202020204" pitchFamily="34" charset="0"/>
              <a:buChar char="•"/>
            </a:pPr>
            <a:r>
              <a:rPr lang="en-US" spc="-1" dirty="0">
                <a:uFill>
                  <a:solidFill>
                    <a:srgbClr val="FFFFFF"/>
                  </a:solidFill>
                </a:uFill>
              </a:rPr>
              <a:t>Combinate</a:t>
            </a:r>
          </a:p>
          <a:p>
            <a:pPr marL="742950" lvl="1" indent="-285750">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sia</a:t>
            </a:r>
            <a:r>
              <a:rPr lang="en-US" spc="-1" dirty="0">
                <a:uFill>
                  <a:solidFill>
                    <a:srgbClr val="FFFFFF"/>
                  </a:solidFill>
                </a:uFill>
              </a:rPr>
              <a:t> </a:t>
            </a:r>
            <a:r>
              <a:rPr lang="en-US" spc="-1" dirty="0" err="1">
                <a:uFill>
                  <a:solidFill>
                    <a:srgbClr val="FFFFFF"/>
                  </a:solidFill>
                </a:uFill>
              </a:rPr>
              <a:t>alle</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che</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testuali</a:t>
            </a:r>
            <a:endParaRPr lang="en-US"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4036007" cy="44544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Il Random Walk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passeggiata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aleatoria</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l’esplorazione</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Vengono</a:t>
            </a:r>
            <a:r>
              <a:rPr lang="en-US" spc="-1" dirty="0">
                <a:uFill>
                  <a:solidFill>
                    <a:srgbClr val="FFFFFF"/>
                  </a:solidFill>
                </a:uFill>
              </a:rPr>
              <a:t> generate </a:t>
            </a:r>
            <a:r>
              <a:rPr lang="en-US" spc="-1" dirty="0" err="1">
                <a:uFill>
                  <a:solidFill>
                    <a:srgbClr val="FFFFFF"/>
                  </a:solidFill>
                </a:uFill>
              </a:rPr>
              <a:t>sequenze</a:t>
            </a:r>
            <a:r>
              <a:rPr lang="en-US" spc="-1" dirty="0">
                <a:uFill>
                  <a:solidFill>
                    <a:srgbClr val="FFFFFF"/>
                  </a:solidFill>
                </a:uFill>
              </a:rPr>
              <a:t> di URL, </a:t>
            </a:r>
            <a:r>
              <a:rPr lang="en-US" spc="-1" dirty="0" err="1">
                <a:uFill>
                  <a:solidFill>
                    <a:srgbClr val="FFFFFF"/>
                  </a:solidFill>
                </a:uFill>
              </a:rPr>
              <a:t>partendo</a:t>
            </a:r>
            <a:r>
              <a:rPr lang="en-US" spc="-1" dirty="0">
                <a:uFill>
                  <a:solidFill>
                    <a:srgbClr val="FFFFFF"/>
                  </a:solidFill>
                </a:uFill>
              </a:rPr>
              <a:t> da un </a:t>
            </a:r>
            <a:r>
              <a:rPr lang="en-US" spc="-1" dirty="0" err="1">
                <a:uFill>
                  <a:solidFill>
                    <a:srgbClr val="FFFFFF"/>
                  </a:solidFill>
                </a:uFill>
              </a:rPr>
              <a:t>nodo</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e </a:t>
            </a:r>
            <a:r>
              <a:rPr lang="en-US" spc="-1" dirty="0" err="1">
                <a:uFill>
                  <a:solidFill>
                    <a:srgbClr val="FFFFFF"/>
                  </a:solidFill>
                </a:uFill>
              </a:rPr>
              <a:t>seguendo</a:t>
            </a:r>
            <a:r>
              <a:rPr lang="en-US" spc="-1" dirty="0">
                <a:uFill>
                  <a:solidFill>
                    <a:srgbClr val="FFFFFF"/>
                  </a:solidFill>
                </a:uFill>
              </a:rPr>
              <a:t> </a:t>
            </a:r>
            <a:r>
              <a:rPr lang="en-US" spc="-1" dirty="0" err="1">
                <a:uFill>
                  <a:solidFill>
                    <a:srgbClr val="FFFFFF"/>
                  </a:solidFill>
                </a:uFill>
              </a:rPr>
              <a:t>ricorsivamente</a:t>
            </a:r>
            <a:r>
              <a:rPr lang="en-US" spc="-1" dirty="0">
                <a:uFill>
                  <a:solidFill>
                    <a:srgbClr val="FFFFFF"/>
                  </a:solidFill>
                </a:uFill>
              </a:rPr>
              <a:t> un hyperlink </a:t>
            </a:r>
            <a:r>
              <a:rPr lang="en-US" spc="-1" dirty="0" err="1">
                <a:uFill>
                  <a:solidFill>
                    <a:srgbClr val="FFFFFF"/>
                  </a:solidFill>
                </a:uFill>
              </a:rPr>
              <a:t>casuale</a:t>
            </a:r>
            <a:r>
              <a:rPr lang="en-US" spc="-1" dirty="0">
                <a:uFill>
                  <a:solidFill>
                    <a:srgbClr val="FFFFFF"/>
                  </a:solidFill>
                </a:uFill>
              </a:rPr>
              <a:t> </a:t>
            </a:r>
            <a:r>
              <a:rPr lang="en-US" spc="-1" dirty="0" err="1">
                <a:uFill>
                  <a:solidFill>
                    <a:srgbClr val="FFFFFF"/>
                  </a:solidFill>
                </a:uFill>
              </a:rPr>
              <a:t>fino</a:t>
            </a:r>
            <a:r>
              <a:rPr lang="en-US" spc="-1" dirty="0">
                <a:uFill>
                  <a:solidFill>
                    <a:srgbClr val="FFFFFF"/>
                  </a:solidFill>
                </a:uFill>
              </a:rPr>
              <a:t> ad un </a:t>
            </a:r>
            <a:r>
              <a:rPr lang="en-US" spc="-1" dirty="0" err="1">
                <a:uFill>
                  <a:solidFill>
                    <a:srgbClr val="FFFFFF"/>
                  </a:solidFill>
                </a:uFill>
              </a:rPr>
              <a:t>limite</a:t>
            </a:r>
            <a:r>
              <a:rPr lang="en-US" spc="-1" dirty="0">
                <a:uFill>
                  <a:solidFill>
                    <a:srgbClr val="FFFFFF"/>
                  </a:solidFill>
                </a:uFill>
              </a:rPr>
              <a:t> </a:t>
            </a:r>
            <a:r>
              <a:rPr lang="en-US" spc="-1" dirty="0" err="1">
                <a:uFill>
                  <a:solidFill>
                    <a:srgbClr val="FFFFFF"/>
                  </a:solidFill>
                </a:uFill>
              </a:rPr>
              <a:t>prefissato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Due </a:t>
            </a:r>
            <a:r>
              <a:rPr lang="en-US" spc="-1" dirty="0" err="1">
                <a:uFill>
                  <a:solidFill>
                    <a:srgbClr val="FFFFFF"/>
                  </a:solidFill>
                </a:uFill>
              </a:rPr>
              <a:t>tipologie</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standard</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a </a:t>
            </a:r>
            <a:r>
              <a:rPr lang="en-US" spc="-1" dirty="0" err="1">
                <a:solidFill>
                  <a:srgbClr val="FF3333"/>
                </a:solidFill>
                <a:uFill>
                  <a:solidFill>
                    <a:srgbClr val="FFFFFF"/>
                  </a:solidFill>
                </a:uFill>
              </a:rPr>
              <a:t>partenza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fissa</a:t>
            </a:r>
            <a:endParaRPr lang="en-US" spc="-1" dirty="0">
              <a:solidFill>
                <a:srgbClr val="FF3333"/>
              </a:solidFill>
              <a:uFill>
                <a:solidFill>
                  <a:srgbClr val="FFFFFF"/>
                </a:solidFill>
              </a:uFill>
            </a:endParaRP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7196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Word2Vec è un </a:t>
            </a:r>
            <a:r>
              <a:rPr lang="en-US" spc="-1" dirty="0" err="1">
                <a:uFill>
                  <a:solidFill>
                    <a:srgbClr val="FFFFFF"/>
                  </a:solidFill>
                </a:uFill>
              </a:rPr>
              <a:t>algoritmo</a:t>
            </a:r>
            <a:r>
              <a:rPr lang="en-US" spc="-1" dirty="0">
                <a:uFill>
                  <a:solidFill>
                    <a:srgbClr val="FFFFFF"/>
                  </a:solidFill>
                </a:uFill>
              </a:rPr>
              <a:t> di </a:t>
            </a:r>
            <a:r>
              <a:rPr lang="en-US" spc="-1" dirty="0">
                <a:solidFill>
                  <a:srgbClr val="FF3333"/>
                </a:solidFill>
                <a:uFill>
                  <a:solidFill>
                    <a:srgbClr val="FFFFFF"/>
                  </a:solidFill>
                </a:uFill>
              </a:rPr>
              <a:t>Word Embedding</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è </a:t>
            </a:r>
            <a:r>
              <a:rPr lang="en-US" spc="-1" dirty="0" err="1">
                <a:uFill>
                  <a:solidFill>
                    <a:srgbClr val="FFFFFF"/>
                  </a:solidFill>
                </a:uFill>
              </a:rPr>
              <a:t>una</a:t>
            </a:r>
            <a:r>
              <a:rPr lang="en-US" spc="-1" dirty="0">
                <a:uFill>
                  <a:solidFill>
                    <a:srgbClr val="FFFFFF"/>
                  </a:solidFill>
                </a:uFill>
              </a:rPr>
              <a:t> rete </a:t>
            </a:r>
            <a:r>
              <a:rPr lang="en-US" spc="-1" dirty="0" err="1">
                <a:uFill>
                  <a:solidFill>
                    <a:srgbClr val="FFFFFF"/>
                  </a:solidFill>
                </a:uFill>
              </a:rPr>
              <a:t>neurale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apprende</a:t>
            </a:r>
            <a:r>
              <a:rPr lang="en-US" spc="-1" dirty="0">
                <a:uFill>
                  <a:solidFill>
                    <a:srgbClr val="FFFFFF"/>
                  </a:solidFill>
                </a:uFill>
              </a:rPr>
              <a:t> le parole da un </a:t>
            </a:r>
            <a:r>
              <a:rPr lang="en-US" spc="-1" dirty="0" err="1">
                <a:uFill>
                  <a:solidFill>
                    <a:srgbClr val="FFFFFF"/>
                  </a:solidFill>
                </a:uFill>
              </a:rPr>
              <a:t>testo</a:t>
            </a:r>
            <a:r>
              <a:rPr lang="en-US" spc="-1" dirty="0">
                <a:uFill>
                  <a:solidFill>
                    <a:srgbClr val="FFFFFF"/>
                  </a:solidFill>
                </a:uFill>
              </a:rPr>
              <a:t> in input,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vengono</a:t>
            </a:r>
            <a:r>
              <a:rPr lang="en-US" spc="-1" dirty="0">
                <a:uFill>
                  <a:solidFill>
                    <a:srgbClr val="FFFFFF"/>
                  </a:solidFill>
                </a:uFill>
              </a:rPr>
              <a:t> </a:t>
            </a:r>
            <a:r>
              <a:rPr lang="en-US" spc="-1" dirty="0" err="1">
                <a:uFill>
                  <a:solidFill>
                    <a:srgbClr val="FFFFFF"/>
                  </a:solidFill>
                </a:uFill>
              </a:rPr>
              <a:t>trasformate</a:t>
            </a:r>
            <a:r>
              <a:rPr lang="en-US" spc="-1" dirty="0">
                <a:uFill>
                  <a:solidFill>
                    <a:srgbClr val="FFFFFF"/>
                  </a:solidFill>
                </a:uFill>
              </a:rPr>
              <a:t> in </a:t>
            </a:r>
            <a:r>
              <a:rPr lang="en-US" spc="-1" dirty="0" err="1">
                <a:uFill>
                  <a:solidFill>
                    <a:srgbClr val="FFFFFF"/>
                  </a:solidFill>
                </a:uFill>
              </a:rPr>
              <a:t>vettori</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Due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5095</TotalTime>
  <Words>4213</Words>
  <Application>Microsoft Macintosh PowerPoint</Application>
  <PresentationFormat>Presentazione su schermo (4:3)</PresentationFormat>
  <Paragraphs>310</Paragraphs>
  <Slides>20</Slides>
  <Notes>20</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20</vt:i4>
      </vt:variant>
    </vt:vector>
  </HeadingPairs>
  <TitlesOfParts>
    <vt:vector size="29" baseType="lpstr">
      <vt:lpstr>Calibri</vt:lpstr>
      <vt:lpstr>Cambria Math</vt:lpstr>
      <vt:lpstr>DejaVu Sans</vt:lpstr>
      <vt:lpstr>Symbol</vt:lpstr>
      <vt:lpstr>Times New Roman</vt:lpstr>
      <vt:lpstr>Wingdings</vt:lpstr>
      <vt:lpstr>Arial</vt:lpstr>
      <vt:lpstr>Office Theme</vt:lpstr>
      <vt:lpstr>Office Theme</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Business Intelligence Analytics</dc:title>
  <dc:subject/>
  <dc:creator>Gianvito Pio</dc:creator>
  <dc:description/>
  <cp:lastModifiedBy>Utente di Microsoft Office</cp:lastModifiedBy>
  <cp:revision>287</cp:revision>
  <cp:lastPrinted>2016-11-11T11:43:34Z</cp:lastPrinted>
  <dcterms:created xsi:type="dcterms:W3CDTF">2016-11-02T11:48:06Z</dcterms:created>
  <dcterms:modified xsi:type="dcterms:W3CDTF">2016-12-01T11:40:40Z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